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4.xml" ContentType="application/vnd.openxmlformats-officedocument.presentationml.tags+xml"/>
  <Override PartName="/ppt/notesSlides/notesSlide11.xml" ContentType="application/vnd.openxmlformats-officedocument.presentationml.notesSlide+xml"/>
  <Override PartName="/ppt/tags/tag5.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6.xml" ContentType="application/vnd.openxmlformats-officedocument.presentationml.tags+xml"/>
  <Override PartName="/ppt/notesSlides/notesSlide20.xml" ContentType="application/vnd.openxmlformats-officedocument.presentationml.notesSlide+xml"/>
  <Override PartName="/ppt/tags/tag7.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918" r:id="rId2"/>
    <p:sldId id="648" r:id="rId3"/>
    <p:sldId id="260" r:id="rId4"/>
    <p:sldId id="261" r:id="rId5"/>
    <p:sldId id="932" r:id="rId6"/>
    <p:sldId id="933" r:id="rId7"/>
    <p:sldId id="940" r:id="rId8"/>
    <p:sldId id="941" r:id="rId9"/>
    <p:sldId id="942" r:id="rId10"/>
    <p:sldId id="943" r:id="rId11"/>
    <p:sldId id="936" r:id="rId12"/>
    <p:sldId id="266" r:id="rId13"/>
    <p:sldId id="931" r:id="rId14"/>
    <p:sldId id="307" r:id="rId15"/>
    <p:sldId id="926" r:id="rId16"/>
    <p:sldId id="326" r:id="rId17"/>
    <p:sldId id="929" r:id="rId18"/>
    <p:sldId id="328" r:id="rId19"/>
    <p:sldId id="935" r:id="rId20"/>
    <p:sldId id="928" r:id="rId21"/>
    <p:sldId id="946" r:id="rId22"/>
    <p:sldId id="947" r:id="rId23"/>
    <p:sldId id="934" r:id="rId24"/>
    <p:sldId id="938" r:id="rId25"/>
    <p:sldId id="948" r:id="rId26"/>
    <p:sldId id="944" r:id="rId27"/>
    <p:sldId id="945" r:id="rId28"/>
    <p:sldId id="662" r:id="rId29"/>
    <p:sldId id="753" r:id="rId30"/>
    <p:sldId id="919" r:id="rId31"/>
    <p:sldId id="921" r:id="rId32"/>
    <p:sldId id="923" r:id="rId33"/>
    <p:sldId id="924" r:id="rId34"/>
    <p:sldId id="349" r:id="rId35"/>
    <p:sldId id="927" r:id="rId36"/>
    <p:sldId id="917"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42"/>
    <p:restoredTop sz="74907"/>
  </p:normalViewPr>
  <p:slideViewPr>
    <p:cSldViewPr snapToGrid="0" snapToObjects="1">
      <p:cViewPr>
        <p:scale>
          <a:sx n="230" d="100"/>
          <a:sy n="230" d="100"/>
        </p:scale>
        <p:origin x="1208"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tiff>
</file>

<file path=ppt/media/image11.tiff>
</file>

<file path=ppt/media/image12.tiff>
</file>

<file path=ppt/media/image13.png>
</file>

<file path=ppt/media/image14.png>
</file>

<file path=ppt/media/image15.png>
</file>

<file path=ppt/media/image16.tiff>
</file>

<file path=ppt/media/image17.tiff>
</file>

<file path=ppt/media/image18.jpeg>
</file>

<file path=ppt/media/image19.tiff>
</file>

<file path=ppt/media/image2.png>
</file>

<file path=ppt/media/image20.tiff>
</file>

<file path=ppt/media/image21.tiff>
</file>

<file path=ppt/media/image22.tiff>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C6DABD-1E15-9F45-86F7-A3FD827AC989}" type="datetimeFigureOut">
              <a:rPr lang="en-US" smtClean="0"/>
              <a:t>2/25/20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93A895-FBD4-DE47-ACD8-E7ACDB79CCD6}" type="slidenum">
              <a:rPr lang="en-US" smtClean="0"/>
              <a:t>‹#›</a:t>
            </a:fld>
            <a:endParaRPr lang="en-US"/>
          </a:p>
        </p:txBody>
      </p:sp>
    </p:spTree>
    <p:extLst>
      <p:ext uri="{BB962C8B-B14F-4D97-AF65-F5344CB8AC3E}">
        <p14:creationId xmlns:p14="http://schemas.microsoft.com/office/powerpoint/2010/main" val="25554782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to Dr. Perry (Jason)</a:t>
            </a:r>
          </a:p>
          <a:p>
            <a:endParaRPr lang="en-US" dirty="0"/>
          </a:p>
          <a:p>
            <a:r>
              <a:rPr lang="en-US" dirty="0"/>
              <a:t>Just to clarify, this is not a lecture on User Interfaces in Java.</a:t>
            </a:r>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24879834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11</a:t>
            </a:fld>
            <a:endParaRPr lang="en-US" dirty="0"/>
          </a:p>
        </p:txBody>
      </p:sp>
    </p:spTree>
    <p:extLst>
      <p:ext uri="{BB962C8B-B14F-4D97-AF65-F5344CB8AC3E}">
        <p14:creationId xmlns:p14="http://schemas.microsoft.com/office/powerpoint/2010/main" val="773543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 will often start with definitions from Wikipedia and other sources. If you are struggling with a topic and/or would like more information, it can often be valuable to review the references. You should be able  to click on the [link] tag (possibly while holding the shift key down) in order open the reference in a browser. </a:t>
            </a:r>
          </a:p>
          <a:p>
            <a:endParaRPr lang="en-US" sz="1000" dirty="0"/>
          </a:p>
          <a:p>
            <a:r>
              <a:rPr lang="en-US" sz="1000" dirty="0"/>
              <a:t>Properties are the same as Attributes or member variables</a:t>
            </a:r>
          </a:p>
          <a:p>
            <a:r>
              <a:rPr lang="en-US" sz="1000" dirty="0"/>
              <a:t>Methods are the same a member functions</a:t>
            </a:r>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5355028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 will often start with definitions from Wikipedia and other sources. If you are struggling with a topic and/or would like more information, it can often be valuable to review the references. You should be able  to click on the [link] tag (possibly while holding the shift key down) in order open the reference in a browser. </a:t>
            </a:r>
          </a:p>
          <a:p>
            <a:endParaRPr lang="en-US" sz="1000" dirty="0"/>
          </a:p>
          <a:p>
            <a:r>
              <a:rPr lang="en-US" sz="1000" dirty="0"/>
              <a:t>Properties are the same as Attributes or member variables</a:t>
            </a:r>
          </a:p>
          <a:p>
            <a:r>
              <a:rPr lang="en-US" sz="1000" dirty="0"/>
              <a:t>Methods are the same a member functions</a:t>
            </a:r>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36825737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u="sng" dirty="0"/>
              <a:t>Helpful Interview Hint</a:t>
            </a:r>
            <a:r>
              <a:rPr lang="en-US" sz="1000" dirty="0"/>
              <a:t>: Whenever you are asked a conceptual question about object-programming in a software development interview (and you will be), answer confidently “Encapsulation”, “Inheritance”, and “Polymorphism”.</a:t>
            </a:r>
          </a:p>
          <a:p>
            <a:endParaRPr lang="en-US" sz="1000" dirty="0"/>
          </a:p>
          <a:p>
            <a:r>
              <a:rPr lang="en-US" sz="1000" dirty="0"/>
              <a:t>When asked what is Encapsulation (or how would you implement it), say, “I would limit or minimize variable scope and keep data attributes private as often as possible.”</a:t>
            </a:r>
          </a:p>
          <a:p>
            <a:endParaRPr lang="en-US" sz="1000" dirty="0"/>
          </a:p>
          <a:p>
            <a:r>
              <a:rPr lang="en-US" sz="1000" dirty="0"/>
              <a:t>Now as we are going through our object-oriented examples, be thinking about how you would answer the “What is Inheritance?” and “What is Polymorphism?” interview questions. Note that answering them both with very brief examples can be very effective… and it is always best to use animals in you OOP interview examples. </a:t>
            </a:r>
          </a:p>
          <a:p>
            <a:endParaRPr lang="en-US" sz="1000" dirty="0"/>
          </a:p>
          <a:p>
            <a:r>
              <a:rPr lang="en-US" sz="1000" dirty="0"/>
              <a:t>Now we just need to make sure that we are able to effectively utilize these concepts after we get the job. Let’s start by walking through an example. </a:t>
            </a:r>
          </a:p>
        </p:txBody>
      </p:sp>
      <p:sp>
        <p:nvSpPr>
          <p:cNvPr id="4" name="Slide Number Placeholder 3"/>
          <p:cNvSpPr>
            <a:spLocks noGrp="1"/>
          </p:cNvSpPr>
          <p:nvPr>
            <p:ph type="sldNum" sz="quarter" idx="10"/>
          </p:nvPr>
        </p:nvSpPr>
        <p:spPr/>
        <p:txBody>
          <a:bodyPr/>
          <a:lstStyle/>
          <a:p>
            <a:fld id="{5394DE12-7B9B-46AA-AC19-C30A49928B9B}" type="slidenum">
              <a:rPr lang="en-US" smtClean="0"/>
              <a:t>14</a:t>
            </a:fld>
            <a:endParaRPr lang="en-US"/>
          </a:p>
        </p:txBody>
      </p:sp>
    </p:spTree>
    <p:extLst>
      <p:ext uri="{BB962C8B-B14F-4D97-AF65-F5344CB8AC3E}">
        <p14:creationId xmlns:p14="http://schemas.microsoft.com/office/powerpoint/2010/main" val="4402961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a:p>
        </p:txBody>
      </p:sp>
    </p:spTree>
    <p:extLst>
      <p:ext uri="{BB962C8B-B14F-4D97-AF65-F5344CB8AC3E}">
        <p14:creationId xmlns:p14="http://schemas.microsoft.com/office/powerpoint/2010/main" val="2049698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a:p>
        </p:txBody>
      </p:sp>
    </p:spTree>
    <p:extLst>
      <p:ext uri="{BB962C8B-B14F-4D97-AF65-F5344CB8AC3E}">
        <p14:creationId xmlns:p14="http://schemas.microsoft.com/office/powerpoint/2010/main" val="35867091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The first of many “Shape” examples. We will get to a Abstraction example in a few minutes. </a:t>
            </a:r>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a:p>
        </p:txBody>
      </p:sp>
    </p:spTree>
    <p:extLst>
      <p:ext uri="{BB962C8B-B14F-4D97-AF65-F5344CB8AC3E}">
        <p14:creationId xmlns:p14="http://schemas.microsoft.com/office/powerpoint/2010/main" val="20994840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Example of polymorphism: a for loop that moves through the entries of a list. The list might be of a collection of related kinds of object. We can refer to each of the objects in the list through a generic variable (whose data type matches the one that all are ultimately related to). But, when we invoke a particular function that all members of the family share, each will respond by performing that function in their own specific way. For example, we could have a collection of Shape objects. We could refer to each entry in the Shape list through a generic Shape variable, even though the actual entries in the list are specific kinds of shapes – Circle, Rectangle, etc. All Shape objects might have the ability to calculate their own area. When we refer to an object in the list through a generic Shape variable and tell it to calculate its area, thanks to polymorphism, the circle version of the area() function will be called when we’re dealing with a circle, and the Rectangle version of area() will be called when we’re dealing with a rectangle, etc. </a:t>
            </a:r>
          </a:p>
          <a:p>
            <a:endParaRPr lang="en-US" sz="1000" dirty="0"/>
          </a:p>
          <a:p>
            <a:r>
              <a:rPr lang="en-US" sz="1000" dirty="0"/>
              <a:t>The first time through the for loop, we’ll call the </a:t>
            </a:r>
            <a:r>
              <a:rPr lang="en-US" sz="1000" dirty="0" err="1"/>
              <a:t>Circle.area</a:t>
            </a:r>
            <a:r>
              <a:rPr lang="en-US" sz="1000" dirty="0"/>
              <a:t>() function – actually, we won’t; it will happen automatically. The next time through, we’ll call the Rectangle version, and then we’ll call the Triangle version.</a:t>
            </a:r>
          </a:p>
          <a:p>
            <a:endParaRPr lang="en-US" sz="1000" dirty="0"/>
          </a:p>
          <a:p>
            <a:r>
              <a:rPr lang="en-US" sz="1000" dirty="0"/>
              <a:t>Polymorphism is implemented behind the scenes using a Virtual Method Table (VMT). The VMT keeps track of where various related classes’ same-named functions are located in memory. Using the VMT, the operating system is able to figure out which code to implement when we tell each shape to fire its area() function.</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a:p>
        </p:txBody>
      </p:sp>
    </p:spTree>
    <p:extLst>
      <p:ext uri="{BB962C8B-B14F-4D97-AF65-F5344CB8AC3E}">
        <p14:creationId xmlns:p14="http://schemas.microsoft.com/office/powerpoint/2010/main" val="37288175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a:p>
        </p:txBody>
      </p:sp>
    </p:spTree>
    <p:extLst>
      <p:ext uri="{BB962C8B-B14F-4D97-AF65-F5344CB8AC3E}">
        <p14:creationId xmlns:p14="http://schemas.microsoft.com/office/powerpoint/2010/main" val="38029005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The first of many “Shape” examples. We will get to a Abstraction example in a few minutes. </a:t>
            </a:r>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a:p>
        </p:txBody>
      </p:sp>
    </p:spTree>
    <p:extLst>
      <p:ext uri="{BB962C8B-B14F-4D97-AF65-F5344CB8AC3E}">
        <p14:creationId xmlns:p14="http://schemas.microsoft.com/office/powerpoint/2010/main" val="1075710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a:t>
            </a:fld>
            <a:endParaRPr lang="en-US" dirty="0"/>
          </a:p>
        </p:txBody>
      </p:sp>
    </p:spTree>
    <p:extLst>
      <p:ext uri="{BB962C8B-B14F-4D97-AF65-F5344CB8AC3E}">
        <p14:creationId xmlns:p14="http://schemas.microsoft.com/office/powerpoint/2010/main" val="32933627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15809799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7816550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Now that we have looked at the theory and some code segments, let’s take a look at an application that demonstrates Interfaces in Java.</a:t>
            </a:r>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26679678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24</a:t>
            </a:fld>
            <a:endParaRPr lang="en-US"/>
          </a:p>
        </p:txBody>
      </p:sp>
    </p:spTree>
    <p:extLst>
      <p:ext uri="{BB962C8B-B14F-4D97-AF65-F5344CB8AC3E}">
        <p14:creationId xmlns:p14="http://schemas.microsoft.com/office/powerpoint/2010/main" val="28198950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a:p>
        </p:txBody>
      </p:sp>
    </p:spTree>
    <p:extLst>
      <p:ext uri="{BB962C8B-B14F-4D97-AF65-F5344CB8AC3E}">
        <p14:creationId xmlns:p14="http://schemas.microsoft.com/office/powerpoint/2010/main" val="38676949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26</a:t>
            </a:fld>
            <a:endParaRPr lang="en-US" dirty="0"/>
          </a:p>
        </p:txBody>
      </p:sp>
    </p:spTree>
    <p:extLst>
      <p:ext uri="{BB962C8B-B14F-4D97-AF65-F5344CB8AC3E}">
        <p14:creationId xmlns:p14="http://schemas.microsoft.com/office/powerpoint/2010/main" val="816215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25428929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dirty="0"/>
          </a:p>
        </p:txBody>
      </p:sp>
    </p:spTree>
    <p:extLst>
      <p:ext uri="{BB962C8B-B14F-4D97-AF65-F5344CB8AC3E}">
        <p14:creationId xmlns:p14="http://schemas.microsoft.com/office/powerpoint/2010/main" val="5591538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www.infoworld.com</a:t>
            </a:r>
            <a:r>
              <a:rPr lang="en-US" dirty="0"/>
              <a:t>/article/3519613/most-developers-know-</a:t>
            </a:r>
            <a:r>
              <a:rPr lang="en-US" dirty="0" err="1"/>
              <a:t>javascript</a:t>
            </a:r>
            <a:r>
              <a:rPr lang="en-US" dirty="0"/>
              <a:t>-and-want-to-know-</a:t>
            </a:r>
            <a:r>
              <a:rPr lang="en-US" dirty="0" err="1"/>
              <a:t>go.html</a:t>
            </a:r>
            <a:r>
              <a:rPr lang="en-US" dirty="0"/>
              <a:t> </a:t>
            </a:r>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17434717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30</a:t>
            </a:fld>
            <a:endParaRPr lang="en-US"/>
          </a:p>
        </p:txBody>
      </p:sp>
    </p:spTree>
    <p:extLst>
      <p:ext uri="{BB962C8B-B14F-4D97-AF65-F5344CB8AC3E}">
        <p14:creationId xmlns:p14="http://schemas.microsoft.com/office/powerpoint/2010/main" val="1257823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2729984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31</a:t>
            </a:fld>
            <a:endParaRPr lang="en-US"/>
          </a:p>
        </p:txBody>
      </p:sp>
    </p:spTree>
    <p:extLst>
      <p:ext uri="{BB962C8B-B14F-4D97-AF65-F5344CB8AC3E}">
        <p14:creationId xmlns:p14="http://schemas.microsoft.com/office/powerpoint/2010/main" val="1423281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32</a:t>
            </a:fld>
            <a:endParaRPr lang="en-US"/>
          </a:p>
        </p:txBody>
      </p:sp>
    </p:spTree>
    <p:extLst>
      <p:ext uri="{BB962C8B-B14F-4D97-AF65-F5344CB8AC3E}">
        <p14:creationId xmlns:p14="http://schemas.microsoft.com/office/powerpoint/2010/main" val="21306180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HackerRank</a:t>
            </a:r>
            <a:endParaRPr lang="en-US" dirty="0"/>
          </a:p>
        </p:txBody>
      </p:sp>
      <p:sp>
        <p:nvSpPr>
          <p:cNvPr id="4" name="Slide Number Placeholder 3"/>
          <p:cNvSpPr>
            <a:spLocks noGrp="1"/>
          </p:cNvSpPr>
          <p:nvPr>
            <p:ph type="sldNum" sz="quarter" idx="5"/>
          </p:nvPr>
        </p:nvSpPr>
        <p:spPr/>
        <p:txBody>
          <a:bodyPr/>
          <a:lstStyle/>
          <a:p>
            <a:fld id="{BB93A895-FBD4-DE47-ACD8-E7ACDB79CCD6}" type="slidenum">
              <a:rPr lang="en-US" smtClean="0"/>
              <a:t>33</a:t>
            </a:fld>
            <a:endParaRPr lang="en-US"/>
          </a:p>
        </p:txBody>
      </p:sp>
    </p:spTree>
    <p:extLst>
      <p:ext uri="{BB962C8B-B14F-4D97-AF65-F5344CB8AC3E}">
        <p14:creationId xmlns:p14="http://schemas.microsoft.com/office/powerpoint/2010/main" val="20212920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10784281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4144942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Zach, George, and David</a:t>
            </a:r>
          </a:p>
          <a:p>
            <a:endParaRPr lang="en-US" sz="1000" dirty="0"/>
          </a:p>
          <a:p>
            <a:r>
              <a:rPr lang="en-US" sz="1000" dirty="0"/>
              <a:t>Programming Background</a:t>
            </a:r>
          </a:p>
          <a:p>
            <a:endParaRPr lang="en-US" sz="1000" dirty="0"/>
          </a:p>
          <a:p>
            <a:r>
              <a:rPr lang="en-US" sz="1000" dirty="0"/>
              <a:t>Java</a:t>
            </a:r>
          </a:p>
          <a:p>
            <a:endParaRPr lang="en-US" sz="1000" dirty="0"/>
          </a:p>
          <a:p>
            <a:r>
              <a:rPr lang="en-US" sz="1000" dirty="0"/>
              <a:t>Object-Oriented Programming </a:t>
            </a:r>
          </a:p>
          <a:p>
            <a:pPr marL="171450" indent="-171450">
              <a:buFont typeface="Arial" panose="020B0604020202020204" pitchFamily="34" charset="0"/>
              <a:buChar char="•"/>
            </a:pPr>
            <a:r>
              <a:rPr lang="en-US" sz="1000" dirty="0"/>
              <a:t>Encapsulation</a:t>
            </a:r>
          </a:p>
          <a:p>
            <a:pPr marL="171450" indent="-171450">
              <a:buFont typeface="Arial" panose="020B0604020202020204" pitchFamily="34" charset="0"/>
              <a:buChar char="•"/>
            </a:pPr>
            <a:r>
              <a:rPr lang="en-US" sz="1000" dirty="0"/>
              <a:t>Inheritance</a:t>
            </a:r>
          </a:p>
          <a:p>
            <a:pPr marL="171450" indent="-171450">
              <a:buFont typeface="Arial" panose="020B0604020202020204" pitchFamily="34" charset="0"/>
              <a:buChar char="•"/>
            </a:pPr>
            <a:r>
              <a:rPr lang="en-US" sz="1000" dirty="0"/>
              <a:t>Polymorphism</a:t>
            </a:r>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8079211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a:t>
            </a:fld>
            <a:endParaRPr lang="en-US" dirty="0"/>
          </a:p>
        </p:txBody>
      </p:sp>
    </p:spTree>
    <p:extLst>
      <p:ext uri="{BB962C8B-B14F-4D97-AF65-F5344CB8AC3E}">
        <p14:creationId xmlns:p14="http://schemas.microsoft.com/office/powerpoint/2010/main" val="1042368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7</a:t>
            </a:fld>
            <a:endParaRPr lang="en-US" dirty="0"/>
          </a:p>
        </p:txBody>
      </p:sp>
    </p:spTree>
    <p:extLst>
      <p:ext uri="{BB962C8B-B14F-4D97-AF65-F5344CB8AC3E}">
        <p14:creationId xmlns:p14="http://schemas.microsoft.com/office/powerpoint/2010/main" val="37508648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8</a:t>
            </a:fld>
            <a:endParaRPr lang="en-US" dirty="0"/>
          </a:p>
        </p:txBody>
      </p:sp>
    </p:spTree>
    <p:extLst>
      <p:ext uri="{BB962C8B-B14F-4D97-AF65-F5344CB8AC3E}">
        <p14:creationId xmlns:p14="http://schemas.microsoft.com/office/powerpoint/2010/main" val="9639703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dirty="0"/>
              <a:t>Interfaces can also contain contain variables and inherit from one or more other interfaces.</a:t>
            </a:r>
          </a:p>
        </p:txBody>
      </p:sp>
      <p:sp>
        <p:nvSpPr>
          <p:cNvPr id="4" name="Slide Number Placeholder 3"/>
          <p:cNvSpPr>
            <a:spLocks noGrp="1"/>
          </p:cNvSpPr>
          <p:nvPr>
            <p:ph type="sldNum" sz="quarter" idx="10"/>
          </p:nvPr>
        </p:nvSpPr>
        <p:spPr/>
        <p:txBody>
          <a:bodyPr/>
          <a:lstStyle/>
          <a:p>
            <a:fld id="{5394DE12-7B9B-46AA-AC19-C30A49928B9B}" type="slidenum">
              <a:rPr lang="en-US" smtClean="0"/>
              <a:t>9</a:t>
            </a:fld>
            <a:endParaRPr lang="en-US" dirty="0"/>
          </a:p>
        </p:txBody>
      </p:sp>
    </p:spTree>
    <p:extLst>
      <p:ext uri="{BB962C8B-B14F-4D97-AF65-F5344CB8AC3E}">
        <p14:creationId xmlns:p14="http://schemas.microsoft.com/office/powerpoint/2010/main" val="14928898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u="sng" dirty="0"/>
              <a:t>Helpful Interview Hint</a:t>
            </a:r>
            <a:r>
              <a:rPr lang="en-US" sz="1000" dirty="0"/>
              <a:t>: Whenever you are asked a conceptual question about object-programming in a software development interview (and you will be), answer confidently “Encapsulation”, “Inheritance”, and “Polymorphism”.</a:t>
            </a:r>
          </a:p>
          <a:p>
            <a:endParaRPr lang="en-US" sz="1000" dirty="0"/>
          </a:p>
          <a:p>
            <a:r>
              <a:rPr lang="en-US" sz="1000" dirty="0"/>
              <a:t>When asked what is Encapsulation (or how would you implement it), say, “I would limit or minimize variable scope and keep data attributes private as often as possible.”</a:t>
            </a:r>
          </a:p>
          <a:p>
            <a:endParaRPr lang="en-US" sz="1000" dirty="0"/>
          </a:p>
          <a:p>
            <a:r>
              <a:rPr lang="en-US" sz="1000" dirty="0"/>
              <a:t>Now as we are going through our object-oriented examples, be thinking about how you would answer the “What is Inheritance?” and “What is Polymorphism?” interview questions. Note that answering them both with very brief examples can be very effective… and it is always best to use animals in you OOP interview examples. </a:t>
            </a:r>
          </a:p>
          <a:p>
            <a:endParaRPr lang="en-US" sz="1000" dirty="0"/>
          </a:p>
          <a:p>
            <a:r>
              <a:rPr lang="en-US" sz="1000" dirty="0"/>
              <a:t>Now we just need to make sure that we are able to effectively utilize these concepts after we get the job. Let’s start by walking through an example. </a:t>
            </a:r>
          </a:p>
        </p:txBody>
      </p:sp>
      <p:sp>
        <p:nvSpPr>
          <p:cNvPr id="4" name="Slide Number Placeholder 3"/>
          <p:cNvSpPr>
            <a:spLocks noGrp="1"/>
          </p:cNvSpPr>
          <p:nvPr>
            <p:ph type="sldNum" sz="quarter" idx="10"/>
          </p:nvPr>
        </p:nvSpPr>
        <p:spPr/>
        <p:txBody>
          <a:bodyPr/>
          <a:lstStyle/>
          <a:p>
            <a:fld id="{5394DE12-7B9B-46AA-AC19-C30A49928B9B}" type="slidenum">
              <a:rPr lang="en-US" smtClean="0"/>
              <a:t>10</a:t>
            </a:fld>
            <a:endParaRPr lang="en-US"/>
          </a:p>
        </p:txBody>
      </p:sp>
    </p:spTree>
    <p:extLst>
      <p:ext uri="{BB962C8B-B14F-4D97-AF65-F5344CB8AC3E}">
        <p14:creationId xmlns:p14="http://schemas.microsoft.com/office/powerpoint/2010/main" val="747180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676C-7A6C-E943-B784-5B0EBFB8BE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7A888F-C956-6C46-A2FB-7AA48D04AF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E78C23-9744-7E43-B5BA-ABA053AD7311}"/>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5" name="Footer Placeholder 4">
            <a:extLst>
              <a:ext uri="{FF2B5EF4-FFF2-40B4-BE49-F238E27FC236}">
                <a16:creationId xmlns:a16="http://schemas.microsoft.com/office/drawing/2014/main" id="{A833D2B6-680D-5B4A-B5FE-C899F38D05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12A5A-1DAC-9D44-AD64-21291590C994}"/>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41051708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0B7C4-4DCF-6246-9D3B-6C9F3E5078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2BC0C5-3F1A-C94C-84DC-E5DCD1FFF0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4E775-031F-8241-A53D-72FC13A3DAC0}"/>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5" name="Footer Placeholder 4">
            <a:extLst>
              <a:ext uri="{FF2B5EF4-FFF2-40B4-BE49-F238E27FC236}">
                <a16:creationId xmlns:a16="http://schemas.microsoft.com/office/drawing/2014/main" id="{0D4D204A-C81C-7B43-88E8-0B2652E970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7A88AC-CCD4-9747-97E1-6823D6D27204}"/>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4195947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060116-4073-7747-8BB7-42A6B93094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11657D-2F47-DC40-B3FE-AB9FA85F3F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96FB96-03DA-BA40-B2D1-C783773B2631}"/>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5" name="Footer Placeholder 4">
            <a:extLst>
              <a:ext uri="{FF2B5EF4-FFF2-40B4-BE49-F238E27FC236}">
                <a16:creationId xmlns:a16="http://schemas.microsoft.com/office/drawing/2014/main" id="{8F3804E7-2777-3042-9207-2195F59F36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A361FC-718D-E544-8A4D-A7998AFD1DFA}"/>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668352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6B723-55AA-184B-8F27-CD6C6EBA1A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13FB40-D696-6946-93B3-3311F9037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F0BECC-AFFA-B14E-A416-D21858B69AC2}"/>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5" name="Footer Placeholder 4">
            <a:extLst>
              <a:ext uri="{FF2B5EF4-FFF2-40B4-BE49-F238E27FC236}">
                <a16:creationId xmlns:a16="http://schemas.microsoft.com/office/drawing/2014/main" id="{E1A49703-DE4D-F144-9119-782AE1916C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425E6C-4803-3848-87AF-45FA79A1DABD}"/>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2385882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0DCF3-2C98-1746-A4C2-3D77612892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E8A68C-7136-7A4F-9E1F-18CB716218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9325D8-AFE6-BF47-8D8B-765DEC3BE02B}"/>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5" name="Footer Placeholder 4">
            <a:extLst>
              <a:ext uri="{FF2B5EF4-FFF2-40B4-BE49-F238E27FC236}">
                <a16:creationId xmlns:a16="http://schemas.microsoft.com/office/drawing/2014/main" id="{7379D1C2-0AE6-C442-9C6C-8A3E8D6070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7C0803-22C4-5D44-A1F2-63E53CBF5139}"/>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1993942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D7343-4A7D-894C-9618-16824AF1C0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AA8A23-6035-BB46-9222-E6D3FD7A1F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53708B-A0DF-DF4E-B427-305D797556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2F7E427-CF43-3242-ABCD-DA605705B22E}"/>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6" name="Footer Placeholder 5">
            <a:extLst>
              <a:ext uri="{FF2B5EF4-FFF2-40B4-BE49-F238E27FC236}">
                <a16:creationId xmlns:a16="http://schemas.microsoft.com/office/drawing/2014/main" id="{1F8718E9-C973-824E-89B8-28CF9F7959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D0FB4E-E7A8-DB49-BF9F-F1BCA048BA9C}"/>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3284452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C84A8-66C8-314D-AF49-0B96B0A7CC6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E355756-0A12-0B46-A527-38C37A13B5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76E766-A33E-EA4C-93D2-F43B69AABB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74E28C-16AE-0544-893C-1BF46531AC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3D0916-9FF8-CB4A-9357-0D0E095815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071A46-2614-B44F-9915-82735470A7F9}"/>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8" name="Footer Placeholder 7">
            <a:extLst>
              <a:ext uri="{FF2B5EF4-FFF2-40B4-BE49-F238E27FC236}">
                <a16:creationId xmlns:a16="http://schemas.microsoft.com/office/drawing/2014/main" id="{D76EE508-EC19-7248-9D1A-7E6E57752B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404015-F432-6C4A-A122-C40C363A96D9}"/>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15104374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EACCC-DDB9-6543-BFCB-E0BE019229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C3B192-81E2-BE4C-BB18-5900AEBA6E9D}"/>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4" name="Footer Placeholder 3">
            <a:extLst>
              <a:ext uri="{FF2B5EF4-FFF2-40B4-BE49-F238E27FC236}">
                <a16:creationId xmlns:a16="http://schemas.microsoft.com/office/drawing/2014/main" id="{B3FB216C-F4D9-1E4E-8C7F-7025593092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1534CDF-995B-664B-A6CE-8E8A496436BD}"/>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3717563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891926-0F8B-1F42-B935-0E80BF4778F9}"/>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3" name="Footer Placeholder 2">
            <a:extLst>
              <a:ext uri="{FF2B5EF4-FFF2-40B4-BE49-F238E27FC236}">
                <a16:creationId xmlns:a16="http://schemas.microsoft.com/office/drawing/2014/main" id="{1CB70BFE-B2D9-D247-87A0-74D6885575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9552ED6-E869-9840-8BDA-3AD365E39E55}"/>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163657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073B1-AC55-D343-99D6-4734C45C9D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9552F0-9A61-9742-AE52-38E4DDB580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35C4CB-BB91-1D4E-B936-8372802BCF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C236F3-17B3-B74B-8D54-FD4EED44576A}"/>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6" name="Footer Placeholder 5">
            <a:extLst>
              <a:ext uri="{FF2B5EF4-FFF2-40B4-BE49-F238E27FC236}">
                <a16:creationId xmlns:a16="http://schemas.microsoft.com/office/drawing/2014/main" id="{4D23F755-D59A-1142-BBC5-17686157F3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F8C01A-3CD8-244C-A46E-CF75AE086766}"/>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845999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7E11A-201C-9A41-8304-FA0B181C61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B25E0AE-7431-B543-A1F4-E8D0F7C806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3440051-07B1-F84F-8323-B812A5909B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D29575-1DB3-D341-A9C1-3FDFAD8AAD09}"/>
              </a:ext>
            </a:extLst>
          </p:cNvPr>
          <p:cNvSpPr>
            <a:spLocks noGrp="1"/>
          </p:cNvSpPr>
          <p:nvPr>
            <p:ph type="dt" sz="half" idx="10"/>
          </p:nvPr>
        </p:nvSpPr>
        <p:spPr/>
        <p:txBody>
          <a:bodyPr/>
          <a:lstStyle/>
          <a:p>
            <a:fld id="{BA2E6F8F-7A33-D942-B8A5-F5BF8629516A}" type="datetimeFigureOut">
              <a:rPr lang="en-US" smtClean="0"/>
              <a:t>2/25/20</a:t>
            </a:fld>
            <a:endParaRPr lang="en-US"/>
          </a:p>
        </p:txBody>
      </p:sp>
      <p:sp>
        <p:nvSpPr>
          <p:cNvPr id="6" name="Footer Placeholder 5">
            <a:extLst>
              <a:ext uri="{FF2B5EF4-FFF2-40B4-BE49-F238E27FC236}">
                <a16:creationId xmlns:a16="http://schemas.microsoft.com/office/drawing/2014/main" id="{C4F0D00E-C835-B847-A189-93736645B9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CA9E07-8BEE-D042-8982-A527B9D75ACE}"/>
              </a:ext>
            </a:extLst>
          </p:cNvPr>
          <p:cNvSpPr>
            <a:spLocks noGrp="1"/>
          </p:cNvSpPr>
          <p:nvPr>
            <p:ph type="sldNum" sz="quarter" idx="12"/>
          </p:nvPr>
        </p:nvSpPr>
        <p:spPr/>
        <p:txBody>
          <a:bodyPr/>
          <a:lstStyle/>
          <a:p>
            <a:fld id="{9023548E-8CFD-4647-81A1-50D1E9AC2121}" type="slidenum">
              <a:rPr lang="en-US" smtClean="0"/>
              <a:t>‹#›</a:t>
            </a:fld>
            <a:endParaRPr lang="en-US"/>
          </a:p>
        </p:txBody>
      </p:sp>
    </p:spTree>
    <p:extLst>
      <p:ext uri="{BB962C8B-B14F-4D97-AF65-F5344CB8AC3E}">
        <p14:creationId xmlns:p14="http://schemas.microsoft.com/office/powerpoint/2010/main" val="11446817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6A024D-5409-EA4B-A51E-E6852CB370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DA0ABDB-547C-0B46-9462-1930778C90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1ED542-3249-8047-B805-C395BAE86A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2E6F8F-7A33-D942-B8A5-F5BF8629516A}" type="datetimeFigureOut">
              <a:rPr lang="en-US" smtClean="0"/>
              <a:t>2/25/20</a:t>
            </a:fld>
            <a:endParaRPr lang="en-US"/>
          </a:p>
        </p:txBody>
      </p:sp>
      <p:sp>
        <p:nvSpPr>
          <p:cNvPr id="5" name="Footer Placeholder 4">
            <a:extLst>
              <a:ext uri="{FF2B5EF4-FFF2-40B4-BE49-F238E27FC236}">
                <a16:creationId xmlns:a16="http://schemas.microsoft.com/office/drawing/2014/main" id="{03535EC8-3F04-B142-934C-8B73B3F5A8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F4537A-B35F-F145-A0B6-968EA5B98D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23548E-8CFD-4647-81A1-50D1E9AC2121}" type="slidenum">
              <a:rPr lang="en-US" smtClean="0"/>
              <a:t>‹#›</a:t>
            </a:fld>
            <a:endParaRPr lang="en-US"/>
          </a:p>
        </p:txBody>
      </p:sp>
    </p:spTree>
    <p:extLst>
      <p:ext uri="{BB962C8B-B14F-4D97-AF65-F5344CB8AC3E}">
        <p14:creationId xmlns:p14="http://schemas.microsoft.com/office/powerpoint/2010/main" val="3115145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1.tif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2.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Encapsulation_(computer_programming)"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en.wikipedia.org/wiki/Information_hiding"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Inheritance_(object-oriented_programming)"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hyperlink" Target="https://en.wikipedia.org/wiki/Polymorphism_(computer_science)"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en.wikipedia.org/wiki/Abstraction_(software_engineering)" TargetMode="Externa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10.tiff"/></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0.tif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infoworld.com/article/3519030/go-115-holds-off-on-major-changes.html"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20.tiff"/><Relationship Id="rId4" Type="http://schemas.openxmlformats.org/officeDocument/2006/relationships/image" Target="../media/image19.tiff"/></Relationships>
</file>

<file path=ppt/slides/_rels/slide33.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9.tif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0.tif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Interfaces In Java</a:t>
            </a:r>
            <a:br>
              <a:rPr lang="en-US" dirty="0"/>
            </a:br>
            <a:r>
              <a:rPr lang="en-US" sz="1800" dirty="0"/>
              <a:t>Discussion &amp; Lecture</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a:bodyPr>
          <a:lstStyle/>
          <a:p>
            <a:pPr marL="0" indent="0">
              <a:buNone/>
            </a:pPr>
            <a:r>
              <a:rPr lang="en-US" sz="2200" dirty="0"/>
              <a:t>Agenda for Wednesday, February 26</a:t>
            </a:r>
            <a:r>
              <a:rPr lang="en-US" sz="2200" baseline="30000" dirty="0"/>
              <a:t>th</a:t>
            </a:r>
            <a:r>
              <a:rPr lang="en-US" sz="2200" dirty="0"/>
              <a:t> at 11am CT:</a:t>
            </a:r>
          </a:p>
          <a:p>
            <a:pPr marL="457200" indent="-457200">
              <a:buFont typeface="+mj-lt"/>
              <a:buAutoNum type="arabicPeriod"/>
            </a:pPr>
            <a:r>
              <a:rPr lang="en-US" sz="2200" dirty="0"/>
              <a:t>Introductions</a:t>
            </a:r>
          </a:p>
          <a:p>
            <a:pPr marL="457200" indent="-457200">
              <a:buFont typeface="+mj-lt"/>
              <a:buAutoNum type="arabicPeriod"/>
            </a:pPr>
            <a:r>
              <a:rPr lang="en-US" sz="2200" dirty="0"/>
              <a:t>Interfaces In Java Preview</a:t>
            </a:r>
          </a:p>
          <a:p>
            <a:pPr marL="457200" indent="-457200">
              <a:buFont typeface="+mj-lt"/>
              <a:buAutoNum type="arabicPeriod"/>
            </a:pPr>
            <a:r>
              <a:rPr lang="en-US" sz="2200" dirty="0"/>
              <a:t>Object-Oriented Programming</a:t>
            </a:r>
          </a:p>
          <a:p>
            <a:pPr marL="457200" indent="-457200">
              <a:buFont typeface="+mj-lt"/>
              <a:buAutoNum type="arabicPeriod"/>
            </a:pPr>
            <a:r>
              <a:rPr lang="en-US" sz="2200" dirty="0"/>
              <a:t>Interfaces in Java</a:t>
            </a:r>
          </a:p>
          <a:p>
            <a:pPr marL="457200" indent="-457200">
              <a:buFont typeface="+mj-lt"/>
              <a:buAutoNum type="arabicPeriod"/>
            </a:pPr>
            <a:r>
              <a:rPr lang="en-US" sz="2200" dirty="0"/>
              <a:t>Interfaces in </a:t>
            </a:r>
            <a:r>
              <a:rPr lang="en-US" sz="2200"/>
              <a:t>Other Languages</a:t>
            </a:r>
            <a:endParaRPr lang="en-US" sz="2200" dirty="0"/>
          </a:p>
          <a:p>
            <a:pPr marL="457200" indent="-457200">
              <a:buFont typeface="+mj-lt"/>
              <a:buAutoNum type="arabicPeriod"/>
            </a:pPr>
            <a:r>
              <a:rPr lang="en-US" sz="2200" dirty="0"/>
              <a:t>Questions &amp; Answers</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3620214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53704"/>
            <a:ext cx="10515600" cy="757272"/>
          </a:xfrm>
        </p:spPr>
        <p:txBody>
          <a:bodyPr>
            <a:normAutofit/>
          </a:bodyPr>
          <a:lstStyle/>
          <a:p>
            <a:r>
              <a:rPr lang="en-US" sz="3600" dirty="0"/>
              <a:t>Object-Oriented Programming</a:t>
            </a:r>
          </a:p>
        </p:txBody>
      </p:sp>
      <p:sp>
        <p:nvSpPr>
          <p:cNvPr id="3" name="Content Placeholder 2"/>
          <p:cNvSpPr>
            <a:spLocks noGrp="1"/>
          </p:cNvSpPr>
          <p:nvPr>
            <p:ph idx="1"/>
          </p:nvPr>
        </p:nvSpPr>
        <p:spPr>
          <a:xfrm>
            <a:off x="838200" y="1458154"/>
            <a:ext cx="10622974" cy="4567506"/>
          </a:xfrm>
        </p:spPr>
        <p:txBody>
          <a:bodyPr>
            <a:noAutofit/>
          </a:bodyPr>
          <a:lstStyle/>
          <a:p>
            <a:pPr marL="457200" indent="-457200">
              <a:spcBef>
                <a:spcPts val="1800"/>
              </a:spcBef>
              <a:buFont typeface="+mj-lt"/>
              <a:buAutoNum type="arabicPeriod"/>
            </a:pPr>
            <a:r>
              <a:rPr lang="en-US" sz="2000" dirty="0"/>
              <a:t>Classes &amp; Objects</a:t>
            </a:r>
          </a:p>
          <a:p>
            <a:pPr marL="457200" indent="-457200">
              <a:spcBef>
                <a:spcPts val="1800"/>
              </a:spcBef>
              <a:buFont typeface="+mj-lt"/>
              <a:buAutoNum type="arabicPeriod"/>
            </a:pPr>
            <a:r>
              <a:rPr lang="en-US" sz="2000" dirty="0"/>
              <a:t>Encapsulation, Inheritance, Polymorphism</a:t>
            </a:r>
          </a:p>
          <a:p>
            <a:pPr marL="457200" indent="-457200">
              <a:spcBef>
                <a:spcPts val="1800"/>
              </a:spcBef>
              <a:buFont typeface="+mj-lt"/>
              <a:buAutoNum type="arabicPeriod"/>
            </a:pPr>
            <a:r>
              <a:rPr lang="en-US" sz="2000" dirty="0"/>
              <a:t>… and Abstraction</a:t>
            </a:r>
          </a:p>
          <a:p>
            <a:pPr marL="457200" indent="-457200">
              <a:spcBef>
                <a:spcPts val="1800"/>
              </a:spcBef>
              <a:buFont typeface="+mj-lt"/>
              <a:buAutoNum type="arabicPeriod"/>
            </a:pPr>
            <a:r>
              <a:rPr lang="en-US" sz="2000" dirty="0"/>
              <a:t>Interfaces</a:t>
            </a:r>
          </a:p>
          <a:p>
            <a:pPr marL="457200" indent="-457200">
              <a:spcBef>
                <a:spcPts val="1800"/>
              </a:spcBef>
              <a:buFont typeface="+mj-lt"/>
              <a:buAutoNum type="arabicPeriod"/>
            </a:pPr>
            <a:endParaRPr lang="en-US" sz="2000" dirty="0"/>
          </a:p>
          <a:p>
            <a:pPr marL="457200" indent="-457200">
              <a:spcBef>
                <a:spcPts val="1800"/>
              </a:spcBef>
              <a:buFont typeface="+mj-lt"/>
              <a:buAutoNum type="arabicPeriod"/>
            </a:pPr>
            <a:endParaRPr lang="en-US" sz="2000" dirty="0"/>
          </a:p>
          <a:p>
            <a:pPr marL="457200" indent="-457200">
              <a:spcBef>
                <a:spcPts val="1800"/>
              </a:spcBef>
              <a:buFont typeface="+mj-lt"/>
              <a:buAutoNum type="arabicPeriod"/>
            </a:pPr>
            <a:endParaRPr lang="en-US" sz="2000" dirty="0"/>
          </a:p>
          <a:p>
            <a:pPr marL="0" indent="0">
              <a:spcBef>
                <a:spcPts val="1800"/>
              </a:spcBef>
              <a:buNone/>
            </a:pPr>
            <a:endParaRPr lang="en-US" sz="2000" dirty="0"/>
          </a:p>
        </p:txBody>
      </p:sp>
    </p:spTree>
    <p:extLst>
      <p:ext uri="{BB962C8B-B14F-4D97-AF65-F5344CB8AC3E}">
        <p14:creationId xmlns:p14="http://schemas.microsoft.com/office/powerpoint/2010/main" val="2209963482"/>
      </p:ext>
    </p:extLst>
  </p:cSld>
  <p:clrMapOvr>
    <a:masterClrMapping/>
  </p:clrMapOvr>
  <mc:AlternateContent xmlns:mc="http://schemas.openxmlformats.org/markup-compatibility/2006" xmlns:p14="http://schemas.microsoft.com/office/powerpoint/2010/main">
    <mc:Choice Requires="p14">
      <p:transition spd="slow" p14:dur="2000" advTm="158693"/>
    </mc:Choice>
    <mc:Fallback xmlns="">
      <p:transition spd="slow" advTm="15869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Object-Oriented Programming</a:t>
            </a:r>
          </a:p>
        </p:txBody>
      </p:sp>
    </p:spTree>
    <p:extLst>
      <p:ext uri="{BB962C8B-B14F-4D97-AF65-F5344CB8AC3E}">
        <p14:creationId xmlns:p14="http://schemas.microsoft.com/office/powerpoint/2010/main" val="24117156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Classes</a:t>
            </a:r>
          </a:p>
        </p:txBody>
      </p:sp>
      <p:sp>
        <p:nvSpPr>
          <p:cNvPr id="3" name="Content Placeholder 2"/>
          <p:cNvSpPr>
            <a:spLocks noGrp="1"/>
          </p:cNvSpPr>
          <p:nvPr>
            <p:ph idx="1"/>
          </p:nvPr>
        </p:nvSpPr>
        <p:spPr>
          <a:xfrm>
            <a:off x="838199" y="1159336"/>
            <a:ext cx="10419735" cy="1308561"/>
          </a:xfrm>
        </p:spPr>
        <p:txBody>
          <a:bodyPr>
            <a:normAutofit/>
          </a:bodyPr>
          <a:lstStyle/>
          <a:p>
            <a:pPr marL="0" indent="0">
              <a:buNone/>
            </a:pPr>
            <a:r>
              <a:rPr lang="en-US" sz="2000" dirty="0"/>
              <a:t>Object-oriented programming is a programming model based on Classes which contain both Properties (member variables) and Methods (member functions) that operate on that those Properties. </a:t>
            </a:r>
          </a:p>
        </p:txBody>
      </p:sp>
      <p:grpSp>
        <p:nvGrpSpPr>
          <p:cNvPr id="11" name="Group 10">
            <a:extLst>
              <a:ext uri="{FF2B5EF4-FFF2-40B4-BE49-F238E27FC236}">
                <a16:creationId xmlns:a16="http://schemas.microsoft.com/office/drawing/2014/main" id="{10ADD4FC-25E5-4B79-B06B-A6C7CD5F54E7}"/>
              </a:ext>
            </a:extLst>
          </p:cNvPr>
          <p:cNvGrpSpPr/>
          <p:nvPr/>
        </p:nvGrpSpPr>
        <p:grpSpPr>
          <a:xfrm>
            <a:off x="1332028" y="2874591"/>
            <a:ext cx="4254975" cy="1977153"/>
            <a:chOff x="3701140" y="3429000"/>
            <a:chExt cx="4254975" cy="1977153"/>
          </a:xfrm>
        </p:grpSpPr>
        <p:cxnSp>
          <p:nvCxnSpPr>
            <p:cNvPr id="4" name="Straight Connector 3">
              <a:extLst>
                <a:ext uri="{FF2B5EF4-FFF2-40B4-BE49-F238E27FC236}">
                  <a16:creationId xmlns:a16="http://schemas.microsoft.com/office/drawing/2014/main" id="{68888472-E323-4717-8249-34508ABDEA4D}"/>
                </a:ext>
              </a:extLst>
            </p:cNvPr>
            <p:cNvCxnSpPr>
              <a:stCxn id="6" idx="2"/>
              <a:endCxn id="7" idx="0"/>
            </p:cNvCxnSpPr>
            <p:nvPr/>
          </p:nvCxnSpPr>
          <p:spPr>
            <a:xfrm flipH="1">
              <a:off x="4747566" y="3966882"/>
              <a:ext cx="1024546" cy="16800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784EEADD-D731-4002-87FB-77A9B944E968}"/>
                </a:ext>
              </a:extLst>
            </p:cNvPr>
            <p:cNvCxnSpPr>
              <a:cxnSpLocks/>
              <a:stCxn id="6" idx="2"/>
              <a:endCxn id="8" idx="0"/>
            </p:cNvCxnSpPr>
            <p:nvPr/>
          </p:nvCxnSpPr>
          <p:spPr>
            <a:xfrm>
              <a:off x="5772112" y="3966882"/>
              <a:ext cx="1137578" cy="16800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C5FDC2BE-2654-4A83-A83D-69D758B4A34F}"/>
                </a:ext>
              </a:extLst>
            </p:cNvPr>
            <p:cNvSpPr/>
            <p:nvPr/>
          </p:nvSpPr>
          <p:spPr>
            <a:xfrm>
              <a:off x="4725686" y="3429000"/>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Shape</a:t>
              </a:r>
            </a:p>
          </p:txBody>
        </p:sp>
        <p:sp>
          <p:nvSpPr>
            <p:cNvPr id="7" name="Rectangle: Rounded Corners 6">
              <a:extLst>
                <a:ext uri="{FF2B5EF4-FFF2-40B4-BE49-F238E27FC236}">
                  <a16:creationId xmlns:a16="http://schemas.microsoft.com/office/drawing/2014/main" id="{FB46E998-EFD9-4681-A97F-C047FF573A92}"/>
                </a:ext>
              </a:extLst>
            </p:cNvPr>
            <p:cNvSpPr/>
            <p:nvPr/>
          </p:nvSpPr>
          <p:spPr>
            <a:xfrm>
              <a:off x="3701140" y="4134887"/>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Circle</a:t>
              </a:r>
            </a:p>
          </p:txBody>
        </p:sp>
        <p:sp>
          <p:nvSpPr>
            <p:cNvPr id="8" name="Rectangle: Rounded Corners 7">
              <a:extLst>
                <a:ext uri="{FF2B5EF4-FFF2-40B4-BE49-F238E27FC236}">
                  <a16:creationId xmlns:a16="http://schemas.microsoft.com/office/drawing/2014/main" id="{FFBE6FD0-76AE-4428-BA21-07994FEEDBC7}"/>
                </a:ext>
              </a:extLst>
            </p:cNvPr>
            <p:cNvSpPr/>
            <p:nvPr/>
          </p:nvSpPr>
          <p:spPr>
            <a:xfrm>
              <a:off x="5863264" y="4134887"/>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Rectangle</a:t>
              </a:r>
            </a:p>
          </p:txBody>
        </p:sp>
        <p:cxnSp>
          <p:nvCxnSpPr>
            <p:cNvPr id="9" name="Straight Connector 8">
              <a:extLst>
                <a:ext uri="{FF2B5EF4-FFF2-40B4-BE49-F238E27FC236}">
                  <a16:creationId xmlns:a16="http://schemas.microsoft.com/office/drawing/2014/main" id="{4A00786C-6C83-496A-86D9-52C1D4855618}"/>
                </a:ext>
              </a:extLst>
            </p:cNvPr>
            <p:cNvCxnSpPr>
              <a:endCxn id="10" idx="0"/>
            </p:cNvCxnSpPr>
            <p:nvPr/>
          </p:nvCxnSpPr>
          <p:spPr>
            <a:xfrm flipH="1">
              <a:off x="6909690" y="4672769"/>
              <a:ext cx="1" cy="19550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a16="http://schemas.microsoft.com/office/drawing/2014/main" id="{B25DC20F-D547-42C7-BE0D-AABA2DB34655}"/>
                </a:ext>
              </a:extLst>
            </p:cNvPr>
            <p:cNvSpPr/>
            <p:nvPr/>
          </p:nvSpPr>
          <p:spPr>
            <a:xfrm>
              <a:off x="5863264" y="4868271"/>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Square</a:t>
              </a:r>
            </a:p>
          </p:txBody>
        </p:sp>
      </p:grpSp>
      <p:pic>
        <p:nvPicPr>
          <p:cNvPr id="14" name="Picture 13">
            <a:extLst>
              <a:ext uri="{FF2B5EF4-FFF2-40B4-BE49-F238E27FC236}">
                <a16:creationId xmlns:a16="http://schemas.microsoft.com/office/drawing/2014/main" id="{E638CAE5-4702-8E46-B028-D55E782BB60C}"/>
              </a:ext>
            </a:extLst>
          </p:cNvPr>
          <p:cNvPicPr>
            <a:picLocks noChangeAspect="1"/>
          </p:cNvPicPr>
          <p:nvPr/>
        </p:nvPicPr>
        <p:blipFill rotWithShape="1">
          <a:blip r:embed="rId4"/>
          <a:srcRect r="29944"/>
          <a:stretch/>
        </p:blipFill>
        <p:spPr>
          <a:xfrm>
            <a:off x="6855265" y="2629592"/>
            <a:ext cx="4324008" cy="1733765"/>
          </a:xfrm>
          <a:prstGeom prst="rect">
            <a:avLst/>
          </a:prstGeom>
        </p:spPr>
      </p:pic>
    </p:spTree>
    <p:custDataLst>
      <p:tags r:id="rId1"/>
    </p:custDataLst>
    <p:extLst>
      <p:ext uri="{BB962C8B-B14F-4D97-AF65-F5344CB8AC3E}">
        <p14:creationId xmlns:p14="http://schemas.microsoft.com/office/powerpoint/2010/main" val="4254364404"/>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Classes &amp; Objects</a:t>
            </a:r>
          </a:p>
        </p:txBody>
      </p:sp>
      <p:sp>
        <p:nvSpPr>
          <p:cNvPr id="3" name="Content Placeholder 2"/>
          <p:cNvSpPr>
            <a:spLocks noGrp="1"/>
          </p:cNvSpPr>
          <p:nvPr>
            <p:ph idx="1"/>
          </p:nvPr>
        </p:nvSpPr>
        <p:spPr>
          <a:xfrm>
            <a:off x="838199" y="1159336"/>
            <a:ext cx="10419735" cy="1308561"/>
          </a:xfrm>
        </p:spPr>
        <p:txBody>
          <a:bodyPr>
            <a:normAutofit/>
          </a:bodyPr>
          <a:lstStyle/>
          <a:p>
            <a:pPr marL="0" indent="0">
              <a:buNone/>
            </a:pPr>
            <a:r>
              <a:rPr lang="en-US" sz="2000" dirty="0"/>
              <a:t>Most popular OOP languages are class-based, meaning that </a:t>
            </a:r>
            <a:r>
              <a:rPr lang="en-US" sz="2000" u="sng" dirty="0"/>
              <a:t>Objects</a:t>
            </a:r>
            <a:r>
              <a:rPr lang="en-US" sz="2000" dirty="0"/>
              <a:t> are instances of </a:t>
            </a:r>
            <a:r>
              <a:rPr lang="en-US" sz="2000" u="sng" dirty="0"/>
              <a:t>Classes</a:t>
            </a:r>
            <a:r>
              <a:rPr lang="en-US" sz="2000" dirty="0"/>
              <a:t>.</a:t>
            </a:r>
          </a:p>
          <a:p>
            <a:pPr marL="0" indent="0">
              <a:buNone/>
            </a:pPr>
            <a:endParaRPr lang="en-US" sz="2000" dirty="0"/>
          </a:p>
        </p:txBody>
      </p:sp>
      <p:pic>
        <p:nvPicPr>
          <p:cNvPr id="13" name="Picture 12">
            <a:extLst>
              <a:ext uri="{FF2B5EF4-FFF2-40B4-BE49-F238E27FC236}">
                <a16:creationId xmlns:a16="http://schemas.microsoft.com/office/drawing/2014/main" id="{6772BCA9-5CB6-904E-B363-D240B12DECA1}"/>
              </a:ext>
            </a:extLst>
          </p:cNvPr>
          <p:cNvPicPr>
            <a:picLocks noChangeAspect="1"/>
          </p:cNvPicPr>
          <p:nvPr/>
        </p:nvPicPr>
        <p:blipFill rotWithShape="1">
          <a:blip r:embed="rId4"/>
          <a:srcRect t="13297"/>
          <a:stretch/>
        </p:blipFill>
        <p:spPr>
          <a:xfrm>
            <a:off x="2584750" y="1695357"/>
            <a:ext cx="7022499" cy="4965091"/>
          </a:xfrm>
          <a:prstGeom prst="rect">
            <a:avLst/>
          </a:prstGeom>
        </p:spPr>
      </p:pic>
    </p:spTree>
    <p:custDataLst>
      <p:tags r:id="rId1"/>
    </p:custDataLst>
    <p:extLst>
      <p:ext uri="{BB962C8B-B14F-4D97-AF65-F5344CB8AC3E}">
        <p14:creationId xmlns:p14="http://schemas.microsoft.com/office/powerpoint/2010/main" val="2813113214"/>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The “Big Three” Object-Oriented Concepts</a:t>
            </a:r>
          </a:p>
        </p:txBody>
      </p:sp>
      <p:sp>
        <p:nvSpPr>
          <p:cNvPr id="3" name="Content Placeholder 2"/>
          <p:cNvSpPr>
            <a:spLocks noGrp="1"/>
          </p:cNvSpPr>
          <p:nvPr>
            <p:ph idx="1"/>
          </p:nvPr>
        </p:nvSpPr>
        <p:spPr>
          <a:xfrm>
            <a:off x="838200" y="1458154"/>
            <a:ext cx="10622974" cy="4567506"/>
          </a:xfrm>
        </p:spPr>
        <p:txBody>
          <a:bodyPr>
            <a:noAutofit/>
          </a:bodyPr>
          <a:lstStyle/>
          <a:p>
            <a:pPr marL="457200" indent="-457200">
              <a:spcBef>
                <a:spcPts val="1800"/>
              </a:spcBef>
              <a:buFont typeface="+mj-lt"/>
              <a:buAutoNum type="arabicPeriod"/>
            </a:pPr>
            <a:r>
              <a:rPr lang="en-US" sz="2000" b="1" dirty="0"/>
              <a:t>Encapsulation</a:t>
            </a:r>
            <a:r>
              <a:rPr lang="en-US" sz="2000" dirty="0"/>
              <a:t> </a:t>
            </a:r>
          </a:p>
          <a:p>
            <a:pPr marL="457200" indent="-457200">
              <a:spcBef>
                <a:spcPts val="1800"/>
              </a:spcBef>
              <a:buFont typeface="+mj-lt"/>
              <a:buAutoNum type="arabicPeriod"/>
            </a:pPr>
            <a:r>
              <a:rPr lang="en-US" sz="2000" b="1" dirty="0"/>
              <a:t>Inheritance</a:t>
            </a:r>
            <a:endParaRPr lang="en-US" sz="2000" dirty="0"/>
          </a:p>
          <a:p>
            <a:pPr marL="457200" indent="-457200">
              <a:spcBef>
                <a:spcPts val="1800"/>
              </a:spcBef>
              <a:buFont typeface="+mj-lt"/>
              <a:buAutoNum type="arabicPeriod"/>
            </a:pPr>
            <a:r>
              <a:rPr lang="en-US" sz="2000" b="1" dirty="0"/>
              <a:t>Polymorphism</a:t>
            </a:r>
          </a:p>
          <a:p>
            <a:pPr marL="0" indent="0">
              <a:spcBef>
                <a:spcPts val="1800"/>
              </a:spcBef>
              <a:buNone/>
            </a:pPr>
            <a:endParaRPr lang="en-US" sz="2000" b="1" dirty="0"/>
          </a:p>
        </p:txBody>
      </p:sp>
    </p:spTree>
    <p:extLst>
      <p:ext uri="{BB962C8B-B14F-4D97-AF65-F5344CB8AC3E}">
        <p14:creationId xmlns:p14="http://schemas.microsoft.com/office/powerpoint/2010/main" val="2396872034"/>
      </p:ext>
    </p:extLst>
  </p:cSld>
  <p:clrMapOvr>
    <a:masterClrMapping/>
  </p:clrMapOvr>
  <mc:AlternateContent xmlns:mc="http://schemas.openxmlformats.org/markup-compatibility/2006" xmlns:p14="http://schemas.microsoft.com/office/powerpoint/2010/main">
    <mc:Choice Requires="p14">
      <p:transition spd="slow" p14:dur="2000" advTm="158693"/>
    </mc:Choice>
    <mc:Fallback xmlns="">
      <p:transition spd="slow" advTm="158693"/>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More Object-Oriented Programming Concepts</a:t>
            </a:r>
          </a:p>
        </p:txBody>
      </p:sp>
      <p:sp>
        <p:nvSpPr>
          <p:cNvPr id="3" name="Content Placeholder 2"/>
          <p:cNvSpPr>
            <a:spLocks noGrp="1"/>
          </p:cNvSpPr>
          <p:nvPr>
            <p:ph idx="1"/>
          </p:nvPr>
        </p:nvSpPr>
        <p:spPr>
          <a:xfrm>
            <a:off x="838200" y="1458154"/>
            <a:ext cx="10622974" cy="4567506"/>
          </a:xfrm>
        </p:spPr>
        <p:txBody>
          <a:bodyPr>
            <a:noAutofit/>
          </a:bodyPr>
          <a:lstStyle/>
          <a:p>
            <a:pPr marL="0" indent="0">
              <a:spcBef>
                <a:spcPts val="1800"/>
              </a:spcBef>
              <a:buNone/>
            </a:pPr>
            <a:r>
              <a:rPr lang="en-US" sz="2000" dirty="0"/>
              <a:t>The “Big Three” Concepts:</a:t>
            </a:r>
          </a:p>
          <a:p>
            <a:pPr marL="457200" indent="-457200">
              <a:spcBef>
                <a:spcPts val="1800"/>
              </a:spcBef>
              <a:buFont typeface="+mj-lt"/>
              <a:buAutoNum type="arabicPeriod"/>
            </a:pPr>
            <a:r>
              <a:rPr lang="en-US" sz="2000" dirty="0"/>
              <a:t>Encapsulation... and Information Hiding</a:t>
            </a:r>
          </a:p>
          <a:p>
            <a:pPr marL="457200" indent="-457200">
              <a:spcBef>
                <a:spcPts val="1800"/>
              </a:spcBef>
              <a:buFont typeface="+mj-lt"/>
              <a:buAutoNum type="arabicPeriod"/>
            </a:pPr>
            <a:r>
              <a:rPr lang="en-US" sz="2000" dirty="0"/>
              <a:t>Inheritance</a:t>
            </a:r>
          </a:p>
          <a:p>
            <a:pPr marL="457200" indent="-457200">
              <a:spcBef>
                <a:spcPts val="1800"/>
              </a:spcBef>
              <a:buFont typeface="+mj-lt"/>
              <a:buAutoNum type="arabicPeriod"/>
            </a:pPr>
            <a:r>
              <a:rPr lang="en-US" sz="2000" dirty="0"/>
              <a:t>Polymorphism</a:t>
            </a:r>
          </a:p>
          <a:p>
            <a:pPr marL="0" indent="0">
              <a:spcBef>
                <a:spcPts val="1800"/>
              </a:spcBef>
              <a:buNone/>
            </a:pPr>
            <a:endParaRPr lang="en-US" sz="2000" dirty="0"/>
          </a:p>
          <a:p>
            <a:pPr marL="0" indent="0">
              <a:spcBef>
                <a:spcPts val="1800"/>
              </a:spcBef>
              <a:buNone/>
            </a:pPr>
            <a:r>
              <a:rPr lang="en-US" sz="2000" dirty="0"/>
              <a:t>Additional Important Object-Oriented Terms: </a:t>
            </a:r>
          </a:p>
          <a:p>
            <a:pPr marL="457200" indent="-457200">
              <a:spcBef>
                <a:spcPts val="1800"/>
              </a:spcBef>
              <a:buFont typeface="+mj-lt"/>
              <a:buAutoNum type="arabicPeriod" startAt="4"/>
            </a:pPr>
            <a:r>
              <a:rPr lang="en-US" sz="2000" dirty="0"/>
              <a:t>Abstraction utilizing Abstract Classes or Interfaces</a:t>
            </a:r>
          </a:p>
          <a:p>
            <a:pPr marL="457200" indent="-457200">
              <a:spcBef>
                <a:spcPts val="1800"/>
              </a:spcBef>
              <a:buFont typeface="+mj-lt"/>
              <a:buAutoNum type="arabicPeriod" startAt="4"/>
            </a:pPr>
            <a:r>
              <a:rPr lang="en-US" sz="2000" dirty="0"/>
              <a:t>Ownership through Composition &amp; Aggregation </a:t>
            </a:r>
          </a:p>
        </p:txBody>
      </p:sp>
      <p:pic>
        <p:nvPicPr>
          <p:cNvPr id="4" name="Picture 3">
            <a:extLst>
              <a:ext uri="{FF2B5EF4-FFF2-40B4-BE49-F238E27FC236}">
                <a16:creationId xmlns:a16="http://schemas.microsoft.com/office/drawing/2014/main" id="{B32F1E56-1F8E-0840-9860-521C1DED4C17}"/>
              </a:ext>
            </a:extLst>
          </p:cNvPr>
          <p:cNvPicPr>
            <a:picLocks noChangeAspect="1"/>
          </p:cNvPicPr>
          <p:nvPr/>
        </p:nvPicPr>
        <p:blipFill>
          <a:blip r:embed="rId3"/>
          <a:stretch>
            <a:fillRect/>
          </a:stretch>
        </p:blipFill>
        <p:spPr>
          <a:xfrm>
            <a:off x="307802" y="4475599"/>
            <a:ext cx="530398" cy="402371"/>
          </a:xfrm>
          <a:prstGeom prst="rect">
            <a:avLst/>
          </a:prstGeom>
        </p:spPr>
      </p:pic>
      <p:cxnSp>
        <p:nvCxnSpPr>
          <p:cNvPr id="6" name="Straight Connector 5">
            <a:extLst>
              <a:ext uri="{FF2B5EF4-FFF2-40B4-BE49-F238E27FC236}">
                <a16:creationId xmlns:a16="http://schemas.microsoft.com/office/drawing/2014/main" id="{C3A55978-AAA5-944B-8C98-96D51D2877AC}"/>
              </a:ext>
            </a:extLst>
          </p:cNvPr>
          <p:cNvCxnSpPr>
            <a:cxnSpLocks/>
          </p:cNvCxnSpPr>
          <p:nvPr/>
        </p:nvCxnSpPr>
        <p:spPr>
          <a:xfrm>
            <a:off x="5487339" y="4789786"/>
            <a:ext cx="1014116"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0365154"/>
      </p:ext>
    </p:extLst>
  </p:cSld>
  <p:clrMapOvr>
    <a:masterClrMapping/>
  </p:clrMapOvr>
  <mc:AlternateContent xmlns:mc="http://schemas.openxmlformats.org/markup-compatibility/2006" xmlns:p14="http://schemas.microsoft.com/office/powerpoint/2010/main">
    <mc:Choice Requires="p14">
      <p:transition spd="slow" p14:dur="2000" advTm="158693"/>
    </mc:Choice>
    <mc:Fallback xmlns="">
      <p:transition spd="slow" advTm="15869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Encapsulation… and Information Hiding</a:t>
            </a:r>
          </a:p>
        </p:txBody>
      </p:sp>
      <p:sp>
        <p:nvSpPr>
          <p:cNvPr id="3" name="Content Placeholder 2"/>
          <p:cNvSpPr>
            <a:spLocks noGrp="1"/>
          </p:cNvSpPr>
          <p:nvPr>
            <p:ph idx="1"/>
          </p:nvPr>
        </p:nvSpPr>
        <p:spPr>
          <a:xfrm>
            <a:off x="838199" y="1825625"/>
            <a:ext cx="10515600" cy="4351338"/>
          </a:xfrm>
        </p:spPr>
        <p:txBody>
          <a:bodyPr>
            <a:normAutofit/>
          </a:bodyPr>
          <a:lstStyle/>
          <a:p>
            <a:pPr marL="0" indent="0">
              <a:buNone/>
            </a:pPr>
            <a:r>
              <a:rPr lang="en-US" sz="2000" u="sng" dirty="0"/>
              <a:t>Encapsulation</a:t>
            </a:r>
            <a:r>
              <a:rPr lang="en-US" sz="2000" dirty="0"/>
              <a:t>: Restricting access and visibility of Properties and Methods of a Class in order to make the Class easier to utilize, extend, and maintain. </a:t>
            </a:r>
            <a:r>
              <a:rPr lang="en-US" sz="2000" dirty="0">
                <a:hlinkClick r:id="rId3"/>
              </a:rPr>
              <a:t>[link]</a:t>
            </a:r>
            <a:endParaRPr lang="en-US" sz="2000" dirty="0"/>
          </a:p>
          <a:p>
            <a:pPr marL="0" indent="0">
              <a:spcBef>
                <a:spcPts val="1800"/>
              </a:spcBef>
              <a:buNone/>
            </a:pPr>
            <a:r>
              <a:rPr lang="en-US" sz="2000" u="sng" dirty="0"/>
              <a:t>Information Hiding</a:t>
            </a:r>
            <a:r>
              <a:rPr lang="en-US" sz="2000" dirty="0"/>
              <a:t>: The Information Hiding term is often used interchangeably with Encapsulation. Information Hiding does not connection with Object-Oriented Programming and can be used to describe practices utilized in non-OOP languages as well. </a:t>
            </a:r>
            <a:r>
              <a:rPr lang="en-US" sz="2000" dirty="0">
                <a:hlinkClick r:id="rId4"/>
              </a:rPr>
              <a:t>[link]</a:t>
            </a:r>
            <a:endParaRPr lang="en-US" sz="2000" dirty="0"/>
          </a:p>
        </p:txBody>
      </p:sp>
    </p:spTree>
    <p:extLst>
      <p:ext uri="{BB962C8B-B14F-4D97-AF65-F5344CB8AC3E}">
        <p14:creationId xmlns:p14="http://schemas.microsoft.com/office/powerpoint/2010/main" val="1528965405"/>
      </p:ext>
    </p:extLst>
  </p:cSld>
  <p:clrMapOvr>
    <a:masterClrMapping/>
  </p:clrMapOvr>
  <mc:AlternateContent xmlns:mc="http://schemas.openxmlformats.org/markup-compatibility/2006" xmlns:p14="http://schemas.microsoft.com/office/powerpoint/2010/main">
    <mc:Choice Requires="p14">
      <p:transition spd="slow" p14:dur="2000" advTm="191018"/>
    </mc:Choice>
    <mc:Fallback xmlns="">
      <p:transition spd="slow" advTm="191018"/>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Inheritance</a:t>
            </a:r>
          </a:p>
        </p:txBody>
      </p:sp>
      <p:sp>
        <p:nvSpPr>
          <p:cNvPr id="3" name="Content Placeholder 2"/>
          <p:cNvSpPr>
            <a:spLocks noGrp="1"/>
          </p:cNvSpPr>
          <p:nvPr>
            <p:ph idx="1"/>
          </p:nvPr>
        </p:nvSpPr>
        <p:spPr>
          <a:xfrm>
            <a:off x="838199" y="1825625"/>
            <a:ext cx="6239720" cy="4351338"/>
          </a:xfrm>
        </p:spPr>
        <p:txBody>
          <a:bodyPr>
            <a:normAutofit/>
          </a:bodyPr>
          <a:lstStyle/>
          <a:p>
            <a:pPr marL="0" indent="0">
              <a:buNone/>
            </a:pPr>
            <a:r>
              <a:rPr lang="en-US" sz="2000" u="sng" dirty="0"/>
              <a:t>Inheritance</a:t>
            </a:r>
            <a:r>
              <a:rPr lang="en-US" sz="2000" dirty="0"/>
              <a:t>: When one Class acquires the Properties and Methods of another Class it is called Inheritance. </a:t>
            </a:r>
            <a:r>
              <a:rPr lang="en-US" sz="2000" dirty="0">
                <a:hlinkClick r:id="rId3"/>
              </a:rPr>
              <a:t>[link]</a:t>
            </a:r>
            <a:endParaRPr lang="en-US" sz="2000" dirty="0"/>
          </a:p>
        </p:txBody>
      </p:sp>
      <p:pic>
        <p:nvPicPr>
          <p:cNvPr id="5" name="Picture 4"/>
          <p:cNvPicPr>
            <a:picLocks noChangeAspect="1"/>
          </p:cNvPicPr>
          <p:nvPr/>
        </p:nvPicPr>
        <p:blipFill>
          <a:blip r:embed="rId4"/>
          <a:stretch>
            <a:fillRect/>
          </a:stretch>
        </p:blipFill>
        <p:spPr>
          <a:xfrm>
            <a:off x="7298199" y="1825625"/>
            <a:ext cx="4114800" cy="2197584"/>
          </a:xfrm>
          <a:prstGeom prst="rect">
            <a:avLst/>
          </a:prstGeom>
        </p:spPr>
      </p:pic>
      <p:grpSp>
        <p:nvGrpSpPr>
          <p:cNvPr id="6" name="Group 5">
            <a:extLst>
              <a:ext uri="{FF2B5EF4-FFF2-40B4-BE49-F238E27FC236}">
                <a16:creationId xmlns:a16="http://schemas.microsoft.com/office/drawing/2014/main" id="{9AE73005-8D10-D04B-8B7E-16C88374208B}"/>
              </a:ext>
            </a:extLst>
          </p:cNvPr>
          <p:cNvGrpSpPr/>
          <p:nvPr/>
        </p:nvGrpSpPr>
        <p:grpSpPr>
          <a:xfrm>
            <a:off x="1403466" y="3203204"/>
            <a:ext cx="4254975" cy="1977153"/>
            <a:chOff x="3701140" y="3429000"/>
            <a:chExt cx="4254975" cy="1977153"/>
          </a:xfrm>
        </p:grpSpPr>
        <p:cxnSp>
          <p:nvCxnSpPr>
            <p:cNvPr id="7" name="Straight Connector 6">
              <a:extLst>
                <a:ext uri="{FF2B5EF4-FFF2-40B4-BE49-F238E27FC236}">
                  <a16:creationId xmlns:a16="http://schemas.microsoft.com/office/drawing/2014/main" id="{0DDF9EA9-D4D3-DC4C-92C4-3020371B280E}"/>
                </a:ext>
              </a:extLst>
            </p:cNvPr>
            <p:cNvCxnSpPr>
              <a:stCxn id="9" idx="2"/>
              <a:endCxn id="10" idx="0"/>
            </p:cNvCxnSpPr>
            <p:nvPr/>
          </p:nvCxnSpPr>
          <p:spPr>
            <a:xfrm flipH="1">
              <a:off x="4747566" y="3966882"/>
              <a:ext cx="1024546" cy="16800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D5663B8-4393-C24E-934D-B7824A03DA25}"/>
                </a:ext>
              </a:extLst>
            </p:cNvPr>
            <p:cNvCxnSpPr>
              <a:cxnSpLocks/>
              <a:stCxn id="9" idx="2"/>
              <a:endCxn id="11" idx="0"/>
            </p:cNvCxnSpPr>
            <p:nvPr/>
          </p:nvCxnSpPr>
          <p:spPr>
            <a:xfrm>
              <a:off x="5772112" y="3966882"/>
              <a:ext cx="1137578" cy="16800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ectangle: Rounded Corners 5">
              <a:extLst>
                <a:ext uri="{FF2B5EF4-FFF2-40B4-BE49-F238E27FC236}">
                  <a16:creationId xmlns:a16="http://schemas.microsoft.com/office/drawing/2014/main" id="{0B173A8B-607F-894D-8D9E-3273FCFA17C1}"/>
                </a:ext>
              </a:extLst>
            </p:cNvPr>
            <p:cNvSpPr/>
            <p:nvPr/>
          </p:nvSpPr>
          <p:spPr>
            <a:xfrm>
              <a:off x="4725686" y="3429000"/>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Shape</a:t>
              </a:r>
            </a:p>
          </p:txBody>
        </p:sp>
        <p:sp>
          <p:nvSpPr>
            <p:cNvPr id="10" name="Rectangle: Rounded Corners 6">
              <a:extLst>
                <a:ext uri="{FF2B5EF4-FFF2-40B4-BE49-F238E27FC236}">
                  <a16:creationId xmlns:a16="http://schemas.microsoft.com/office/drawing/2014/main" id="{3A739748-B46F-1145-A1C8-1BB859DD79D0}"/>
                </a:ext>
              </a:extLst>
            </p:cNvPr>
            <p:cNvSpPr/>
            <p:nvPr/>
          </p:nvSpPr>
          <p:spPr>
            <a:xfrm>
              <a:off x="3701140" y="4134887"/>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Circle</a:t>
              </a:r>
            </a:p>
          </p:txBody>
        </p:sp>
        <p:sp>
          <p:nvSpPr>
            <p:cNvPr id="11" name="Rectangle: Rounded Corners 7">
              <a:extLst>
                <a:ext uri="{FF2B5EF4-FFF2-40B4-BE49-F238E27FC236}">
                  <a16:creationId xmlns:a16="http://schemas.microsoft.com/office/drawing/2014/main" id="{66C585F6-84B7-5744-BA84-54F4E492269E}"/>
                </a:ext>
              </a:extLst>
            </p:cNvPr>
            <p:cNvSpPr/>
            <p:nvPr/>
          </p:nvSpPr>
          <p:spPr>
            <a:xfrm>
              <a:off x="5863264" y="4134887"/>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Rectangle</a:t>
              </a:r>
            </a:p>
          </p:txBody>
        </p:sp>
        <p:cxnSp>
          <p:nvCxnSpPr>
            <p:cNvPr id="12" name="Straight Connector 11">
              <a:extLst>
                <a:ext uri="{FF2B5EF4-FFF2-40B4-BE49-F238E27FC236}">
                  <a16:creationId xmlns:a16="http://schemas.microsoft.com/office/drawing/2014/main" id="{E0EDBAA3-BFB9-2347-A9D5-AA50239214AE}"/>
                </a:ext>
              </a:extLst>
            </p:cNvPr>
            <p:cNvCxnSpPr>
              <a:endCxn id="13" idx="0"/>
            </p:cNvCxnSpPr>
            <p:nvPr/>
          </p:nvCxnSpPr>
          <p:spPr>
            <a:xfrm flipH="1">
              <a:off x="6909690" y="4672769"/>
              <a:ext cx="1" cy="19550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Rounded Corners 9">
              <a:extLst>
                <a:ext uri="{FF2B5EF4-FFF2-40B4-BE49-F238E27FC236}">
                  <a16:creationId xmlns:a16="http://schemas.microsoft.com/office/drawing/2014/main" id="{F3CFABD9-6825-884F-BD95-351686318A75}"/>
                </a:ext>
              </a:extLst>
            </p:cNvPr>
            <p:cNvSpPr/>
            <p:nvPr/>
          </p:nvSpPr>
          <p:spPr>
            <a:xfrm>
              <a:off x="5863264" y="4868271"/>
              <a:ext cx="2092851" cy="537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Square</a:t>
              </a:r>
            </a:p>
          </p:txBody>
        </p:sp>
      </p:grpSp>
    </p:spTree>
    <p:extLst>
      <p:ext uri="{BB962C8B-B14F-4D97-AF65-F5344CB8AC3E}">
        <p14:creationId xmlns:p14="http://schemas.microsoft.com/office/powerpoint/2010/main" val="3693745497"/>
      </p:ext>
    </p:extLst>
  </p:cSld>
  <p:clrMapOvr>
    <a:masterClrMapping/>
  </p:clrMapOvr>
  <mc:AlternateContent xmlns:mc="http://schemas.openxmlformats.org/markup-compatibility/2006" xmlns:p14="http://schemas.microsoft.com/office/powerpoint/2010/main">
    <mc:Choice Requires="p14">
      <p:transition spd="slow" p14:dur="2000" advTm="123423"/>
    </mc:Choice>
    <mc:Fallback xmlns="">
      <p:transition spd="slow" advTm="12342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Polymorphism</a:t>
            </a:r>
          </a:p>
        </p:txBody>
      </p:sp>
      <p:sp>
        <p:nvSpPr>
          <p:cNvPr id="3" name="Content Placeholder 2"/>
          <p:cNvSpPr>
            <a:spLocks noGrp="1"/>
          </p:cNvSpPr>
          <p:nvPr>
            <p:ph idx="1"/>
          </p:nvPr>
        </p:nvSpPr>
        <p:spPr>
          <a:xfrm>
            <a:off x="838199" y="1825625"/>
            <a:ext cx="6239720" cy="4351338"/>
          </a:xfrm>
        </p:spPr>
        <p:txBody>
          <a:bodyPr>
            <a:normAutofit/>
          </a:bodyPr>
          <a:lstStyle/>
          <a:p>
            <a:pPr marL="0" indent="0">
              <a:buNone/>
            </a:pPr>
            <a:r>
              <a:rPr lang="en-US" sz="2000" u="sng" dirty="0"/>
              <a:t>Polymorphism</a:t>
            </a:r>
            <a:r>
              <a:rPr lang="en-US" sz="2000" dirty="0"/>
              <a:t>: Polymorphism enables you to process collections of related things generically. This is particularly useful when you want to use a loop to march through a collection of items. </a:t>
            </a:r>
            <a:r>
              <a:rPr lang="en-US" sz="2000" dirty="0">
                <a:hlinkClick r:id="rId3"/>
              </a:rPr>
              <a:t>[link]</a:t>
            </a:r>
            <a:endParaRPr lang="en-US" sz="2000" dirty="0"/>
          </a:p>
        </p:txBody>
      </p:sp>
      <p:pic>
        <p:nvPicPr>
          <p:cNvPr id="4" name="Picture 3"/>
          <p:cNvPicPr>
            <a:picLocks noChangeAspect="1"/>
          </p:cNvPicPr>
          <p:nvPr/>
        </p:nvPicPr>
        <p:blipFill>
          <a:blip r:embed="rId4"/>
          <a:stretch>
            <a:fillRect/>
          </a:stretch>
        </p:blipFill>
        <p:spPr>
          <a:xfrm>
            <a:off x="7298199" y="1825625"/>
            <a:ext cx="4114800" cy="1529176"/>
          </a:xfrm>
          <a:prstGeom prst="rect">
            <a:avLst/>
          </a:prstGeom>
        </p:spPr>
      </p:pic>
    </p:spTree>
    <p:extLst>
      <p:ext uri="{BB962C8B-B14F-4D97-AF65-F5344CB8AC3E}">
        <p14:creationId xmlns:p14="http://schemas.microsoft.com/office/powerpoint/2010/main" val="2060349631"/>
      </p:ext>
    </p:extLst>
  </p:cSld>
  <p:clrMapOvr>
    <a:masterClrMapping/>
  </p:clrMapOvr>
  <mc:AlternateContent xmlns:mc="http://schemas.openxmlformats.org/markup-compatibility/2006" xmlns:p14="http://schemas.microsoft.com/office/powerpoint/2010/main">
    <mc:Choice Requires="p14">
      <p:transition spd="slow" p14:dur="2000" advTm="136900"/>
    </mc:Choice>
    <mc:Fallback xmlns="">
      <p:transition spd="slow" advTm="1369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More Object-Oriented Programming Concepts</a:t>
            </a:r>
          </a:p>
        </p:txBody>
      </p:sp>
      <p:sp>
        <p:nvSpPr>
          <p:cNvPr id="3" name="Content Placeholder 2"/>
          <p:cNvSpPr>
            <a:spLocks noGrp="1"/>
          </p:cNvSpPr>
          <p:nvPr>
            <p:ph idx="1"/>
          </p:nvPr>
        </p:nvSpPr>
        <p:spPr>
          <a:xfrm>
            <a:off x="838200" y="1458154"/>
            <a:ext cx="10622974" cy="4567506"/>
          </a:xfrm>
        </p:spPr>
        <p:txBody>
          <a:bodyPr>
            <a:noAutofit/>
          </a:bodyPr>
          <a:lstStyle/>
          <a:p>
            <a:pPr marL="0" indent="0">
              <a:spcBef>
                <a:spcPts val="1800"/>
              </a:spcBef>
              <a:buNone/>
            </a:pPr>
            <a:r>
              <a:rPr lang="en-US" sz="2000" dirty="0">
                <a:solidFill>
                  <a:schemeClr val="bg1">
                    <a:lumMod val="65000"/>
                  </a:schemeClr>
                </a:solidFill>
              </a:rPr>
              <a:t>The “Big Three” Concepts:</a:t>
            </a:r>
          </a:p>
          <a:p>
            <a:pPr marL="457200" indent="-457200">
              <a:spcBef>
                <a:spcPts val="1800"/>
              </a:spcBef>
              <a:buFont typeface="+mj-lt"/>
              <a:buAutoNum type="arabicPeriod"/>
            </a:pPr>
            <a:r>
              <a:rPr lang="en-US" sz="2000" dirty="0">
                <a:solidFill>
                  <a:schemeClr val="bg1">
                    <a:lumMod val="65000"/>
                  </a:schemeClr>
                </a:solidFill>
              </a:rPr>
              <a:t>Encapsulation... and Information Hiding</a:t>
            </a:r>
          </a:p>
          <a:p>
            <a:pPr marL="457200" indent="-457200">
              <a:spcBef>
                <a:spcPts val="1800"/>
              </a:spcBef>
              <a:buFont typeface="+mj-lt"/>
              <a:buAutoNum type="arabicPeriod"/>
            </a:pPr>
            <a:r>
              <a:rPr lang="en-US" sz="2000" dirty="0">
                <a:solidFill>
                  <a:schemeClr val="bg1">
                    <a:lumMod val="65000"/>
                  </a:schemeClr>
                </a:solidFill>
              </a:rPr>
              <a:t>Inheritance</a:t>
            </a:r>
          </a:p>
          <a:p>
            <a:pPr marL="457200" indent="-457200">
              <a:spcBef>
                <a:spcPts val="1800"/>
              </a:spcBef>
              <a:buFont typeface="+mj-lt"/>
              <a:buAutoNum type="arabicPeriod"/>
            </a:pPr>
            <a:r>
              <a:rPr lang="en-US" sz="2000" dirty="0">
                <a:solidFill>
                  <a:schemeClr val="bg1">
                    <a:lumMod val="65000"/>
                  </a:schemeClr>
                </a:solidFill>
              </a:rPr>
              <a:t>Polymorphism</a:t>
            </a:r>
          </a:p>
          <a:p>
            <a:pPr marL="0" indent="0">
              <a:spcBef>
                <a:spcPts val="1800"/>
              </a:spcBef>
              <a:buNone/>
            </a:pPr>
            <a:endParaRPr lang="en-US" sz="2000" dirty="0"/>
          </a:p>
          <a:p>
            <a:pPr marL="0" indent="0">
              <a:spcBef>
                <a:spcPts val="1800"/>
              </a:spcBef>
              <a:buNone/>
            </a:pPr>
            <a:r>
              <a:rPr lang="en-US" sz="2000" dirty="0"/>
              <a:t>Additional Important Object-Oriented Terms: </a:t>
            </a:r>
          </a:p>
          <a:p>
            <a:pPr marL="457200" indent="-457200">
              <a:spcBef>
                <a:spcPts val="1800"/>
              </a:spcBef>
              <a:buFont typeface="+mj-lt"/>
              <a:buAutoNum type="arabicPeriod" startAt="4"/>
            </a:pPr>
            <a:r>
              <a:rPr lang="en-US" sz="2000" dirty="0"/>
              <a:t>Abstraction utilizing Abstract Classes or Interfaces</a:t>
            </a:r>
          </a:p>
          <a:p>
            <a:pPr marL="457200" indent="-457200">
              <a:spcBef>
                <a:spcPts val="1800"/>
              </a:spcBef>
              <a:buFont typeface="+mj-lt"/>
              <a:buAutoNum type="arabicPeriod" startAt="4"/>
            </a:pPr>
            <a:r>
              <a:rPr lang="en-US" sz="2000" dirty="0"/>
              <a:t>Ownership through Composition &amp; Aggregation </a:t>
            </a:r>
          </a:p>
        </p:txBody>
      </p:sp>
      <p:pic>
        <p:nvPicPr>
          <p:cNvPr id="4" name="Picture 3">
            <a:extLst>
              <a:ext uri="{FF2B5EF4-FFF2-40B4-BE49-F238E27FC236}">
                <a16:creationId xmlns:a16="http://schemas.microsoft.com/office/drawing/2014/main" id="{B32F1E56-1F8E-0840-9860-521C1DED4C17}"/>
              </a:ext>
            </a:extLst>
          </p:cNvPr>
          <p:cNvPicPr>
            <a:picLocks noChangeAspect="1"/>
          </p:cNvPicPr>
          <p:nvPr/>
        </p:nvPicPr>
        <p:blipFill>
          <a:blip r:embed="rId3"/>
          <a:stretch>
            <a:fillRect/>
          </a:stretch>
        </p:blipFill>
        <p:spPr>
          <a:xfrm>
            <a:off x="307802" y="4475599"/>
            <a:ext cx="530398" cy="402371"/>
          </a:xfrm>
          <a:prstGeom prst="rect">
            <a:avLst/>
          </a:prstGeom>
        </p:spPr>
      </p:pic>
      <p:cxnSp>
        <p:nvCxnSpPr>
          <p:cNvPr id="6" name="Straight Connector 5">
            <a:extLst>
              <a:ext uri="{FF2B5EF4-FFF2-40B4-BE49-F238E27FC236}">
                <a16:creationId xmlns:a16="http://schemas.microsoft.com/office/drawing/2014/main" id="{C3A55978-AAA5-944B-8C98-96D51D2877AC}"/>
              </a:ext>
            </a:extLst>
          </p:cNvPr>
          <p:cNvCxnSpPr>
            <a:cxnSpLocks/>
          </p:cNvCxnSpPr>
          <p:nvPr/>
        </p:nvCxnSpPr>
        <p:spPr>
          <a:xfrm>
            <a:off x="5487339" y="4789786"/>
            <a:ext cx="1014116" cy="0"/>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7014800"/>
      </p:ext>
    </p:extLst>
  </p:cSld>
  <p:clrMapOvr>
    <a:masterClrMapping/>
  </p:clrMapOvr>
  <mc:AlternateContent xmlns:mc="http://schemas.openxmlformats.org/markup-compatibility/2006" xmlns:p14="http://schemas.microsoft.com/office/powerpoint/2010/main">
    <mc:Choice Requires="p14">
      <p:transition spd="slow" p14:dur="2000" advTm="158693"/>
    </mc:Choice>
    <mc:Fallback xmlns="">
      <p:transition spd="slow" advTm="15869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Introductions</a:t>
            </a:r>
          </a:p>
        </p:txBody>
      </p:sp>
    </p:spTree>
    <p:extLst>
      <p:ext uri="{BB962C8B-B14F-4D97-AF65-F5344CB8AC3E}">
        <p14:creationId xmlns:p14="http://schemas.microsoft.com/office/powerpoint/2010/main" val="29733565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815A6BB-BE5A-1446-8913-173462221F17}"/>
              </a:ext>
            </a:extLst>
          </p:cNvPr>
          <p:cNvPicPr>
            <a:picLocks noChangeAspect="1"/>
          </p:cNvPicPr>
          <p:nvPr/>
        </p:nvPicPr>
        <p:blipFill>
          <a:blip r:embed="rId3"/>
          <a:stretch>
            <a:fillRect/>
          </a:stretch>
        </p:blipFill>
        <p:spPr>
          <a:xfrm>
            <a:off x="7298199" y="1575759"/>
            <a:ext cx="4114800" cy="4423701"/>
          </a:xfrm>
          <a:prstGeom prst="rect">
            <a:avLst/>
          </a:prstGeom>
        </p:spPr>
      </p:pic>
      <p:sp>
        <p:nvSpPr>
          <p:cNvPr id="2" name="Title 1"/>
          <p:cNvSpPr>
            <a:spLocks noGrp="1"/>
          </p:cNvSpPr>
          <p:nvPr>
            <p:ph type="title"/>
          </p:nvPr>
        </p:nvSpPr>
        <p:spPr/>
        <p:txBody>
          <a:bodyPr>
            <a:normAutofit/>
          </a:bodyPr>
          <a:lstStyle/>
          <a:p>
            <a:r>
              <a:rPr lang="en-US" sz="3600" dirty="0"/>
              <a:t>Abstraction</a:t>
            </a:r>
          </a:p>
        </p:txBody>
      </p:sp>
      <p:sp>
        <p:nvSpPr>
          <p:cNvPr id="3" name="Content Placeholder 2"/>
          <p:cNvSpPr>
            <a:spLocks noGrp="1"/>
          </p:cNvSpPr>
          <p:nvPr>
            <p:ph idx="1"/>
          </p:nvPr>
        </p:nvSpPr>
        <p:spPr>
          <a:xfrm>
            <a:off x="838200" y="1575760"/>
            <a:ext cx="6239720" cy="4351338"/>
          </a:xfrm>
        </p:spPr>
        <p:txBody>
          <a:bodyPr>
            <a:normAutofit/>
          </a:bodyPr>
          <a:lstStyle/>
          <a:p>
            <a:pPr marL="0" indent="0">
              <a:buNone/>
            </a:pPr>
            <a:r>
              <a:rPr lang="en-US" sz="2000" u="sng" dirty="0"/>
              <a:t>Abstraction</a:t>
            </a:r>
            <a:r>
              <a:rPr lang="en-US" sz="2000" dirty="0"/>
              <a:t>: Something is abstract when it is a concept but is not concrete or defined enough to be built. Generally, in OO design, we start with abstract things, and then we build on them through Inheritance. </a:t>
            </a:r>
            <a:r>
              <a:rPr lang="en-US" sz="2000" dirty="0">
                <a:hlinkClick r:id="rId4"/>
              </a:rPr>
              <a:t>[link]</a:t>
            </a:r>
            <a:endParaRPr lang="en-US" sz="2000" dirty="0"/>
          </a:p>
          <a:p>
            <a:pPr marL="0" indent="0">
              <a:buNone/>
            </a:pPr>
            <a:endParaRPr lang="en-US" sz="2000" dirty="0"/>
          </a:p>
          <a:p>
            <a:pPr marL="0" indent="0">
              <a:buNone/>
            </a:pPr>
            <a:r>
              <a:rPr lang="en-US" sz="2000" dirty="0"/>
              <a:t>Abstraction can be implemented through Abstract Classes or by utilizing Interfaces.</a:t>
            </a:r>
          </a:p>
        </p:txBody>
      </p:sp>
      <p:cxnSp>
        <p:nvCxnSpPr>
          <p:cNvPr id="7" name="Straight Connector 6">
            <a:extLst>
              <a:ext uri="{FF2B5EF4-FFF2-40B4-BE49-F238E27FC236}">
                <a16:creationId xmlns:a16="http://schemas.microsoft.com/office/drawing/2014/main" id="{7B5F465B-2127-2C47-9304-18082C2740F4}"/>
              </a:ext>
            </a:extLst>
          </p:cNvPr>
          <p:cNvCxnSpPr>
            <a:cxnSpLocks/>
          </p:cNvCxnSpPr>
          <p:nvPr/>
        </p:nvCxnSpPr>
        <p:spPr>
          <a:xfrm>
            <a:off x="2389462" y="3781176"/>
            <a:ext cx="1014116"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3471307"/>
      </p:ext>
    </p:extLst>
  </p:cSld>
  <p:clrMapOvr>
    <a:masterClrMapping/>
  </p:clrMapOvr>
  <mc:AlternateContent xmlns:mc="http://schemas.openxmlformats.org/markup-compatibility/2006" xmlns:p14="http://schemas.microsoft.com/office/powerpoint/2010/main">
    <mc:Choice Requires="p14">
      <p:transition spd="slow" p14:dur="2000" advTm="123423"/>
    </mc:Choice>
    <mc:Fallback xmlns="">
      <p:transition spd="slow" advTm="1234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Object-Oriented Programming</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4" name="Picture 3">
            <a:extLst>
              <a:ext uri="{FF2B5EF4-FFF2-40B4-BE49-F238E27FC236}">
                <a16:creationId xmlns:a16="http://schemas.microsoft.com/office/drawing/2014/main" id="{FA35C7B9-FBB6-184C-B74B-533837F3996E}"/>
              </a:ext>
            </a:extLst>
          </p:cNvPr>
          <p:cNvPicPr>
            <a:picLocks noChangeAspect="1"/>
          </p:cNvPicPr>
          <p:nvPr/>
        </p:nvPicPr>
        <p:blipFill>
          <a:blip r:embed="rId4"/>
          <a:stretch>
            <a:fillRect/>
          </a:stretch>
        </p:blipFill>
        <p:spPr>
          <a:xfrm>
            <a:off x="7429644" y="1159336"/>
            <a:ext cx="4114800" cy="5169877"/>
          </a:xfrm>
          <a:prstGeom prst="rect">
            <a:avLst/>
          </a:prstGeom>
        </p:spPr>
      </p:pic>
      <p:cxnSp>
        <p:nvCxnSpPr>
          <p:cNvPr id="5" name="Straight Connector 4">
            <a:extLst>
              <a:ext uri="{FF2B5EF4-FFF2-40B4-BE49-F238E27FC236}">
                <a16:creationId xmlns:a16="http://schemas.microsoft.com/office/drawing/2014/main" id="{CF192F79-24CB-D743-9A58-E7588F1C6F01}"/>
              </a:ext>
            </a:extLst>
          </p:cNvPr>
          <p:cNvCxnSpPr>
            <a:cxnSpLocks/>
          </p:cNvCxnSpPr>
          <p:nvPr/>
        </p:nvCxnSpPr>
        <p:spPr>
          <a:xfrm>
            <a:off x="2472768" y="1468449"/>
            <a:ext cx="93705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FE4798C-C03D-FF4B-8D56-F86B24351D20}"/>
              </a:ext>
            </a:extLst>
          </p:cNvPr>
          <p:cNvCxnSpPr>
            <a:cxnSpLocks/>
          </p:cNvCxnSpPr>
          <p:nvPr/>
        </p:nvCxnSpPr>
        <p:spPr>
          <a:xfrm>
            <a:off x="3982020" y="1468449"/>
            <a:ext cx="135689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8B0E013-9BBC-4547-B1CC-7968CA789B57}"/>
              </a:ext>
            </a:extLst>
          </p:cNvPr>
          <p:cNvCxnSpPr>
            <a:cxnSpLocks/>
          </p:cNvCxnSpPr>
          <p:nvPr/>
        </p:nvCxnSpPr>
        <p:spPr>
          <a:xfrm>
            <a:off x="4401857" y="1733971"/>
            <a:ext cx="51422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DD2FCB-6CE1-804A-A43D-DED83192F163}"/>
              </a:ext>
            </a:extLst>
          </p:cNvPr>
          <p:cNvCxnSpPr>
            <a:cxnSpLocks/>
          </p:cNvCxnSpPr>
          <p:nvPr/>
        </p:nvCxnSpPr>
        <p:spPr>
          <a:xfrm>
            <a:off x="5241107" y="2276012"/>
            <a:ext cx="7967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D0ED38A-534B-A54C-B096-9F7585DE463E}"/>
              </a:ext>
            </a:extLst>
          </p:cNvPr>
          <p:cNvCxnSpPr>
            <a:cxnSpLocks/>
          </p:cNvCxnSpPr>
          <p:nvPr/>
        </p:nvCxnSpPr>
        <p:spPr>
          <a:xfrm>
            <a:off x="4920798" y="2574528"/>
            <a:ext cx="1682678"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4990E9E-AD4D-9B43-AC5A-7B2B5FC35FFC}"/>
              </a:ext>
            </a:extLst>
          </p:cNvPr>
          <p:cNvCxnSpPr>
            <a:cxnSpLocks/>
          </p:cNvCxnSpPr>
          <p:nvPr/>
        </p:nvCxnSpPr>
        <p:spPr>
          <a:xfrm>
            <a:off x="920489" y="2574528"/>
            <a:ext cx="1073280" cy="0"/>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131962985"/>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Interfaces In Java</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4" name="Picture 3">
            <a:extLst>
              <a:ext uri="{FF2B5EF4-FFF2-40B4-BE49-F238E27FC236}">
                <a16:creationId xmlns:a16="http://schemas.microsoft.com/office/drawing/2014/main" id="{FA35C7B9-FBB6-184C-B74B-533837F3996E}"/>
              </a:ext>
            </a:extLst>
          </p:cNvPr>
          <p:cNvPicPr>
            <a:picLocks noChangeAspect="1"/>
          </p:cNvPicPr>
          <p:nvPr/>
        </p:nvPicPr>
        <p:blipFill>
          <a:blip r:embed="rId4"/>
          <a:stretch>
            <a:fillRect/>
          </a:stretch>
        </p:blipFill>
        <p:spPr>
          <a:xfrm>
            <a:off x="7429644" y="1159336"/>
            <a:ext cx="4114800" cy="5169877"/>
          </a:xfrm>
          <a:prstGeom prst="rect">
            <a:avLst/>
          </a:prstGeom>
        </p:spPr>
      </p:pic>
    </p:spTree>
    <p:custDataLst>
      <p:tags r:id="rId1"/>
    </p:custDataLst>
    <p:extLst>
      <p:ext uri="{BB962C8B-B14F-4D97-AF65-F5344CB8AC3E}">
        <p14:creationId xmlns:p14="http://schemas.microsoft.com/office/powerpoint/2010/main" val="3070714154"/>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Coding Practice: </a:t>
            </a:r>
            <a:br>
              <a:rPr lang="en-US" sz="4800" dirty="0"/>
            </a:br>
            <a:r>
              <a:rPr lang="en-US" sz="4800" dirty="0"/>
              <a:t>“Shapes With Interfaces”</a:t>
            </a:r>
          </a:p>
        </p:txBody>
      </p:sp>
    </p:spTree>
    <p:extLst>
      <p:ext uri="{BB962C8B-B14F-4D97-AF65-F5344CB8AC3E}">
        <p14:creationId xmlns:p14="http://schemas.microsoft.com/office/powerpoint/2010/main" val="41164292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Interfaces Across Languages</a:t>
            </a:r>
          </a:p>
        </p:txBody>
      </p:sp>
      <p:sp>
        <p:nvSpPr>
          <p:cNvPr id="3" name="Content Placeholder 2"/>
          <p:cNvSpPr>
            <a:spLocks noGrp="1"/>
          </p:cNvSpPr>
          <p:nvPr>
            <p:ph idx="1"/>
          </p:nvPr>
        </p:nvSpPr>
        <p:spPr>
          <a:xfrm>
            <a:off x="838198" y="1825625"/>
            <a:ext cx="9748839" cy="4351338"/>
          </a:xfrm>
        </p:spPr>
        <p:txBody>
          <a:bodyPr>
            <a:normAutofit/>
          </a:bodyPr>
          <a:lstStyle/>
          <a:p>
            <a:pPr marL="0" indent="0">
              <a:buNone/>
            </a:pPr>
            <a:r>
              <a:rPr lang="en-US" sz="2000" dirty="0"/>
              <a:t>C++</a:t>
            </a:r>
          </a:p>
          <a:p>
            <a:pPr marL="0" indent="0">
              <a:buNone/>
            </a:pPr>
            <a:r>
              <a:rPr lang="en-US" sz="2000" dirty="0"/>
              <a:t>No formal concept of of Interfaces but support multiple inheritance</a:t>
            </a:r>
          </a:p>
          <a:p>
            <a:pPr marL="0" indent="0">
              <a:buNone/>
            </a:pPr>
            <a:endParaRPr lang="en-US" sz="2000" dirty="0"/>
          </a:p>
          <a:p>
            <a:pPr marL="0" indent="0">
              <a:buNone/>
            </a:pPr>
            <a:r>
              <a:rPr lang="en-US" sz="2000" dirty="0"/>
              <a:t>Java</a:t>
            </a:r>
          </a:p>
          <a:p>
            <a:pPr marL="0" indent="0">
              <a:buNone/>
            </a:pPr>
            <a:r>
              <a:rPr lang="en-US" sz="2000" dirty="0"/>
              <a:t>Supports single inheritance and utilizes interfaces as a substitute for multiple inheritance </a:t>
            </a:r>
          </a:p>
          <a:p>
            <a:pPr marL="0" indent="0">
              <a:buNone/>
            </a:pPr>
            <a:endParaRPr lang="en-US" sz="2000" dirty="0"/>
          </a:p>
          <a:p>
            <a:pPr marL="0" indent="0">
              <a:buNone/>
            </a:pPr>
            <a:r>
              <a:rPr lang="en-US" sz="2000" dirty="0"/>
              <a:t>Go</a:t>
            </a:r>
          </a:p>
          <a:p>
            <a:pPr marL="0" indent="0">
              <a:buNone/>
            </a:pPr>
            <a:r>
              <a:rPr lang="en-US" sz="2000" dirty="0"/>
              <a:t>Does not support inheritance but utilized interfaces as a substitute</a:t>
            </a:r>
          </a:p>
        </p:txBody>
      </p:sp>
    </p:spTree>
    <p:extLst>
      <p:ext uri="{BB962C8B-B14F-4D97-AF65-F5344CB8AC3E}">
        <p14:creationId xmlns:p14="http://schemas.microsoft.com/office/powerpoint/2010/main" val="509123116"/>
      </p:ext>
    </p:extLst>
  </p:cSld>
  <p:clrMapOvr>
    <a:masterClrMapping/>
  </p:clrMapOvr>
  <mc:AlternateContent xmlns:mc="http://schemas.openxmlformats.org/markup-compatibility/2006" xmlns:p14="http://schemas.microsoft.com/office/powerpoint/2010/main">
    <mc:Choice Requires="p14">
      <p:transition spd="slow" p14:dur="2000" advTm="123423"/>
    </mc:Choice>
    <mc:Fallback xmlns="">
      <p:transition spd="slow" advTm="123423"/>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Inheritance vs Interfaces</a:t>
            </a:r>
          </a:p>
        </p:txBody>
      </p:sp>
      <p:sp>
        <p:nvSpPr>
          <p:cNvPr id="3" name="Content Placeholder 2"/>
          <p:cNvSpPr>
            <a:spLocks noGrp="1"/>
          </p:cNvSpPr>
          <p:nvPr>
            <p:ph idx="1"/>
          </p:nvPr>
        </p:nvSpPr>
        <p:spPr>
          <a:xfrm>
            <a:off x="838198" y="1535084"/>
            <a:ext cx="9748839" cy="4641879"/>
          </a:xfrm>
        </p:spPr>
        <p:txBody>
          <a:bodyPr>
            <a:normAutofit/>
          </a:bodyPr>
          <a:lstStyle/>
          <a:p>
            <a:pPr marL="0" indent="0">
              <a:buNone/>
            </a:pPr>
            <a:r>
              <a:rPr lang="en-US" sz="2000" dirty="0"/>
              <a:t>Why do languages seem to be embracing Interfaces at the expense of Inheritance?</a:t>
            </a:r>
          </a:p>
          <a:p>
            <a:pPr marL="457200" indent="-457200">
              <a:buFont typeface="+mj-lt"/>
              <a:buAutoNum type="arabicPeriod"/>
            </a:pPr>
            <a:r>
              <a:rPr lang="en-US" sz="2000" dirty="0"/>
              <a:t>Interfaces eliminate some o the challenges when developing multi-threaded applications relative to Inheritance</a:t>
            </a:r>
          </a:p>
          <a:p>
            <a:pPr marL="457200" indent="-457200">
              <a:buFont typeface="+mj-lt"/>
              <a:buAutoNum type="arabicPeriod"/>
            </a:pPr>
            <a:r>
              <a:rPr lang="en-US" sz="2000" dirty="0"/>
              <a:t>Interfaces are easier to implement across languages </a:t>
            </a:r>
          </a:p>
          <a:p>
            <a:pPr marL="457200" indent="-457200">
              <a:buFont typeface="+mj-lt"/>
              <a:buAutoNum type="arabicPeriod"/>
            </a:pPr>
            <a:r>
              <a:rPr lang="en-US" sz="2000" dirty="0"/>
              <a:t>Interfaces are easier to implement across the network</a:t>
            </a:r>
          </a:p>
        </p:txBody>
      </p:sp>
    </p:spTree>
    <p:extLst>
      <p:ext uri="{BB962C8B-B14F-4D97-AF65-F5344CB8AC3E}">
        <p14:creationId xmlns:p14="http://schemas.microsoft.com/office/powerpoint/2010/main" val="72582332"/>
      </p:ext>
    </p:extLst>
  </p:cSld>
  <p:clrMapOvr>
    <a:masterClrMapping/>
  </p:clrMapOvr>
  <mc:AlternateContent xmlns:mc="http://schemas.openxmlformats.org/markup-compatibility/2006" xmlns:p14="http://schemas.microsoft.com/office/powerpoint/2010/main">
    <mc:Choice Requires="p14">
      <p:transition spd="slow" p14:dur="2000" advTm="123423"/>
    </mc:Choice>
    <mc:Fallback xmlns="">
      <p:transition spd="slow" advTm="123423"/>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Summary</a:t>
            </a:r>
          </a:p>
        </p:txBody>
      </p:sp>
    </p:spTree>
    <p:extLst>
      <p:ext uri="{BB962C8B-B14F-4D97-AF65-F5344CB8AC3E}">
        <p14:creationId xmlns:p14="http://schemas.microsoft.com/office/powerpoint/2010/main" val="23414761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Questions &amp; Answers</a:t>
            </a:r>
          </a:p>
        </p:txBody>
      </p:sp>
    </p:spTree>
    <p:extLst>
      <p:ext uri="{BB962C8B-B14F-4D97-AF65-F5344CB8AC3E}">
        <p14:creationId xmlns:p14="http://schemas.microsoft.com/office/powerpoint/2010/main" val="17075380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320964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fontScale="90000"/>
          </a:bodyPr>
          <a:lstStyle/>
          <a:p>
            <a:r>
              <a:rPr lang="en-US" sz="4800" dirty="0"/>
              <a:t>Friendly Conversation Topic</a:t>
            </a:r>
            <a:br>
              <a:rPr lang="en-US" sz="4800" dirty="0"/>
            </a:br>
            <a:br>
              <a:rPr lang="en-US" sz="4800" dirty="0"/>
            </a:br>
            <a:r>
              <a:rPr lang="en-US" sz="4800" dirty="0"/>
              <a:t>“Most developers know JavaScript — and want to know Go”</a:t>
            </a:r>
            <a:br>
              <a:rPr lang="en-US" sz="4800" dirty="0"/>
            </a:br>
            <a:endParaRPr lang="en-US" sz="4800" dirty="0"/>
          </a:p>
        </p:txBody>
      </p:sp>
    </p:spTree>
    <p:extLst>
      <p:ext uri="{BB962C8B-B14F-4D97-AF65-F5344CB8AC3E}">
        <p14:creationId xmlns:p14="http://schemas.microsoft.com/office/powerpoint/2010/main" val="1961821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marL="0" indent="0">
              <a:spcBef>
                <a:spcPts val="1800"/>
              </a:spcBef>
              <a:buNone/>
            </a:pPr>
            <a:r>
              <a:rPr lang="en-US" sz="2000" dirty="0"/>
              <a:t>Name:</a:t>
            </a:r>
          </a:p>
          <a:p>
            <a:pPr marL="0" indent="0">
              <a:spcBef>
                <a:spcPts val="600"/>
              </a:spcBef>
              <a:buNone/>
            </a:pPr>
            <a:r>
              <a:rPr lang="en-US" sz="2000" dirty="0"/>
              <a:t>	</a:t>
            </a:r>
            <a:r>
              <a:rPr lang="en-US" sz="2000" b="1" dirty="0"/>
              <a:t>Eric Pogue</a:t>
            </a:r>
          </a:p>
          <a:p>
            <a:pPr marL="0" indent="0">
              <a:spcBef>
                <a:spcPts val="2400"/>
              </a:spcBef>
              <a:buNone/>
            </a:pPr>
            <a:r>
              <a:rPr lang="en-US" sz="2000" dirty="0"/>
              <a:t>Background:</a:t>
            </a:r>
          </a:p>
          <a:p>
            <a:pPr marL="0" indent="0">
              <a:spcBef>
                <a:spcPts val="600"/>
              </a:spcBef>
              <a:buNone/>
            </a:pPr>
            <a:r>
              <a:rPr lang="en-US" sz="2000" dirty="0"/>
              <a:t>	</a:t>
            </a:r>
            <a:r>
              <a:rPr lang="en-US" sz="2000" b="1" dirty="0"/>
              <a:t>Married with five children, relocated from Davenport, IA to Chicago area a few years back</a:t>
            </a:r>
          </a:p>
          <a:p>
            <a:pPr marL="0" indent="0">
              <a:spcBef>
                <a:spcPts val="2400"/>
              </a:spcBef>
              <a:buNone/>
            </a:pPr>
            <a:r>
              <a:rPr lang="en-US" sz="2000" dirty="0"/>
              <a:t>Professional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800"/>
              </a:spcBef>
              <a:buNone/>
            </a:pPr>
            <a:r>
              <a:rPr lang="en-US" sz="2000" b="1" dirty="0"/>
              <a:t>	Part of many teams that have delivered products to tens of millions of customers globally for </a:t>
            </a:r>
          </a:p>
          <a:p>
            <a:pPr marL="0" indent="0">
              <a:spcBef>
                <a:spcPts val="0"/>
              </a:spcBef>
              <a:buNone/>
            </a:pPr>
            <a:r>
              <a:rPr lang="en-US" sz="2000" b="1" dirty="0"/>
              <a:t>	Parsons Technology, Intuit, The Learning Company,  Jasc Software, and John Deere</a:t>
            </a:r>
          </a:p>
          <a:p>
            <a:pPr marL="0" indent="0">
              <a:spcBef>
                <a:spcPts val="0"/>
              </a:spcBef>
              <a:buNone/>
            </a:pPr>
            <a:r>
              <a:rPr lang="en-US" sz="2000" b="1" dirty="0"/>
              <a:t>	… and most recently working on a startup product “Stadia” with my oldest son</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5-year+ period while setting up the 400+ person 	John Deere Technology Center – India application development organization.</a:t>
            </a:r>
          </a:p>
          <a:p>
            <a:pPr marL="0" indent="0">
              <a:spcBef>
                <a:spcPts val="0"/>
              </a:spcBef>
              <a:buNone/>
            </a:pPr>
            <a:endParaRPr lang="en-US" sz="2000" b="1" dirty="0"/>
          </a:p>
        </p:txBody>
      </p:sp>
    </p:spTree>
    <p:extLst>
      <p:ext uri="{BB962C8B-B14F-4D97-AF65-F5344CB8AC3E}">
        <p14:creationId xmlns:p14="http://schemas.microsoft.com/office/powerpoint/2010/main" val="9960392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Go</a:t>
            </a:r>
          </a:p>
        </p:txBody>
      </p:sp>
      <p:sp>
        <p:nvSpPr>
          <p:cNvPr id="3" name="Content Placeholder 2">
            <a:extLst>
              <a:ext uri="{FF2B5EF4-FFF2-40B4-BE49-F238E27FC236}">
                <a16:creationId xmlns:a16="http://schemas.microsoft.com/office/drawing/2014/main" id="{417FC90A-C8EA-1341-AD61-E21681D7D61F}"/>
              </a:ext>
            </a:extLst>
          </p:cNvPr>
          <p:cNvSpPr>
            <a:spLocks noGrp="1"/>
          </p:cNvSpPr>
          <p:nvPr>
            <p:ph idx="1"/>
          </p:nvPr>
        </p:nvSpPr>
        <p:spPr>
          <a:xfrm>
            <a:off x="838200" y="1825625"/>
            <a:ext cx="10515600" cy="1176882"/>
          </a:xfrm>
        </p:spPr>
        <p:txBody>
          <a:bodyPr>
            <a:normAutofit/>
          </a:bodyPr>
          <a:lstStyle/>
          <a:p>
            <a:pPr marL="0" indent="0">
              <a:buNone/>
            </a:pPr>
            <a:r>
              <a:rPr lang="en-US" dirty="0">
                <a:hlinkClick r:id="rId3"/>
              </a:rPr>
              <a:t>Go</a:t>
            </a:r>
            <a:r>
              <a:rPr lang="en-US" dirty="0"/>
              <a:t> is the programming language developers most wanted to learn, for the third year running.  </a:t>
            </a:r>
          </a:p>
          <a:p>
            <a:pPr marL="0" indent="0">
              <a:buNone/>
            </a:pPr>
            <a:endParaRPr lang="en-US" dirty="0"/>
          </a:p>
        </p:txBody>
      </p:sp>
    </p:spTree>
    <p:extLst>
      <p:ext uri="{BB962C8B-B14F-4D97-AF65-F5344CB8AC3E}">
        <p14:creationId xmlns:p14="http://schemas.microsoft.com/office/powerpoint/2010/main" val="35152235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Interested in Learning More?</a:t>
            </a:r>
          </a:p>
        </p:txBody>
      </p:sp>
      <p:pic>
        <p:nvPicPr>
          <p:cNvPr id="13" name="Picture 12">
            <a:extLst>
              <a:ext uri="{FF2B5EF4-FFF2-40B4-BE49-F238E27FC236}">
                <a16:creationId xmlns:a16="http://schemas.microsoft.com/office/drawing/2014/main" id="{17F33609-E5A1-1343-9FCB-92E5BFB0E162}"/>
              </a:ext>
            </a:extLst>
          </p:cNvPr>
          <p:cNvPicPr>
            <a:picLocks noChangeAspect="1"/>
          </p:cNvPicPr>
          <p:nvPr/>
        </p:nvPicPr>
        <p:blipFill>
          <a:blip r:embed="rId3"/>
          <a:stretch>
            <a:fillRect/>
          </a:stretch>
        </p:blipFill>
        <p:spPr>
          <a:xfrm>
            <a:off x="3328312" y="1491729"/>
            <a:ext cx="5535376" cy="5366271"/>
          </a:xfrm>
          <a:prstGeom prst="rect">
            <a:avLst/>
          </a:prstGeom>
        </p:spPr>
      </p:pic>
    </p:spTree>
    <p:extLst>
      <p:ext uri="{BB962C8B-B14F-4D97-AF65-F5344CB8AC3E}">
        <p14:creationId xmlns:p14="http://schemas.microsoft.com/office/powerpoint/2010/main" val="38308041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Interested in Learning More?</a:t>
            </a:r>
          </a:p>
        </p:txBody>
      </p:sp>
      <p:pic>
        <p:nvPicPr>
          <p:cNvPr id="1026" name="Picture 2" descr="Image result for safari books online">
            <a:extLst>
              <a:ext uri="{FF2B5EF4-FFF2-40B4-BE49-F238E27FC236}">
                <a16:creationId xmlns:a16="http://schemas.microsoft.com/office/drawing/2014/main" id="{0987400E-41AE-C644-90FA-742F76A2CA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647" t="24296" r="25379" b="24377"/>
          <a:stretch/>
        </p:blipFill>
        <p:spPr bwMode="auto">
          <a:xfrm>
            <a:off x="3740494" y="1535516"/>
            <a:ext cx="3473616" cy="117188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A8E4E0AC-6FEB-634D-B87F-C92CA7A35F70}"/>
              </a:ext>
            </a:extLst>
          </p:cNvPr>
          <p:cNvPicPr>
            <a:picLocks noChangeAspect="1"/>
          </p:cNvPicPr>
          <p:nvPr/>
        </p:nvPicPr>
        <p:blipFill>
          <a:blip r:embed="rId4"/>
          <a:stretch>
            <a:fillRect/>
          </a:stretch>
        </p:blipFill>
        <p:spPr>
          <a:xfrm>
            <a:off x="978089" y="3016251"/>
            <a:ext cx="5952523" cy="2507776"/>
          </a:xfrm>
          <a:prstGeom prst="rect">
            <a:avLst/>
          </a:prstGeom>
        </p:spPr>
      </p:pic>
      <p:pic>
        <p:nvPicPr>
          <p:cNvPr id="4" name="Picture 3">
            <a:extLst>
              <a:ext uri="{FF2B5EF4-FFF2-40B4-BE49-F238E27FC236}">
                <a16:creationId xmlns:a16="http://schemas.microsoft.com/office/drawing/2014/main" id="{104C11D3-04EA-EB4C-A95E-657332F889CB}"/>
              </a:ext>
            </a:extLst>
          </p:cNvPr>
          <p:cNvPicPr>
            <a:picLocks noChangeAspect="1"/>
          </p:cNvPicPr>
          <p:nvPr/>
        </p:nvPicPr>
        <p:blipFill>
          <a:blip r:embed="rId5"/>
          <a:stretch>
            <a:fillRect/>
          </a:stretch>
        </p:blipFill>
        <p:spPr>
          <a:xfrm>
            <a:off x="5477302" y="4270139"/>
            <a:ext cx="6096000" cy="2451100"/>
          </a:xfrm>
          <a:prstGeom prst="rect">
            <a:avLst/>
          </a:prstGeom>
        </p:spPr>
      </p:pic>
    </p:spTree>
    <p:extLst>
      <p:ext uri="{BB962C8B-B14F-4D97-AF65-F5344CB8AC3E}">
        <p14:creationId xmlns:p14="http://schemas.microsoft.com/office/powerpoint/2010/main" val="7737338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561B4-8C8A-0242-8EE9-32F4960DEAC6}"/>
              </a:ext>
            </a:extLst>
          </p:cNvPr>
          <p:cNvSpPr>
            <a:spLocks noGrp="1"/>
          </p:cNvSpPr>
          <p:nvPr>
            <p:ph type="title"/>
          </p:nvPr>
        </p:nvSpPr>
        <p:spPr/>
        <p:txBody>
          <a:bodyPr/>
          <a:lstStyle/>
          <a:p>
            <a:r>
              <a:rPr lang="en-US" dirty="0"/>
              <a:t>Safari Books Online &amp; Lewis University</a:t>
            </a:r>
          </a:p>
        </p:txBody>
      </p:sp>
      <p:pic>
        <p:nvPicPr>
          <p:cNvPr id="6" name="Picture 5">
            <a:extLst>
              <a:ext uri="{FF2B5EF4-FFF2-40B4-BE49-F238E27FC236}">
                <a16:creationId xmlns:a16="http://schemas.microsoft.com/office/drawing/2014/main" id="{EC46F5C5-7D1A-AA4A-AC29-74389A442624}"/>
              </a:ext>
            </a:extLst>
          </p:cNvPr>
          <p:cNvPicPr>
            <a:picLocks noChangeAspect="1"/>
          </p:cNvPicPr>
          <p:nvPr/>
        </p:nvPicPr>
        <p:blipFill rotWithShape="1">
          <a:blip r:embed="rId3"/>
          <a:srcRect t="1816"/>
          <a:stretch/>
        </p:blipFill>
        <p:spPr>
          <a:xfrm>
            <a:off x="1956599" y="1769807"/>
            <a:ext cx="7498579" cy="4034983"/>
          </a:xfrm>
          <a:prstGeom prst="rect">
            <a:avLst/>
          </a:prstGeom>
        </p:spPr>
      </p:pic>
    </p:spTree>
    <p:extLst>
      <p:ext uri="{BB962C8B-B14F-4D97-AF65-F5344CB8AC3E}">
        <p14:creationId xmlns:p14="http://schemas.microsoft.com/office/powerpoint/2010/main" val="10797298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Object-Oriented Programming Language History</a:t>
            </a:r>
          </a:p>
        </p:txBody>
      </p:sp>
      <p:sp>
        <p:nvSpPr>
          <p:cNvPr id="3" name="Content Placeholder 2"/>
          <p:cNvSpPr>
            <a:spLocks noGrp="1"/>
          </p:cNvSpPr>
          <p:nvPr>
            <p:ph idx="1"/>
          </p:nvPr>
        </p:nvSpPr>
        <p:spPr>
          <a:xfrm>
            <a:off x="838200" y="1051756"/>
            <a:ext cx="10622974" cy="4094402"/>
          </a:xfrm>
        </p:spPr>
        <p:txBody>
          <a:bodyPr>
            <a:normAutofit/>
          </a:bodyPr>
          <a:lstStyle/>
          <a:p>
            <a:pPr marL="0" indent="0">
              <a:buNone/>
            </a:pPr>
            <a:endParaRPr lang="en-US" sz="2000" dirty="0"/>
          </a:p>
          <a:p>
            <a:pPr>
              <a:buFont typeface="Wingdings" panose="05000000000000000000" pitchFamily="2" charset="2"/>
              <a:buChar char="§"/>
            </a:pPr>
            <a:r>
              <a:rPr lang="en-US" sz="2000" dirty="0"/>
              <a:t>Simula late 1960s</a:t>
            </a:r>
          </a:p>
          <a:p>
            <a:pPr>
              <a:buFont typeface="Wingdings" panose="05000000000000000000" pitchFamily="2" charset="2"/>
              <a:buChar char="§"/>
            </a:pPr>
            <a:r>
              <a:rPr lang="en-US" sz="2000" dirty="0"/>
              <a:t>Smalltalk early 1970s</a:t>
            </a:r>
          </a:p>
          <a:p>
            <a:pPr>
              <a:buFont typeface="Wingdings" panose="05000000000000000000" pitchFamily="2" charset="2"/>
              <a:buChar char="§"/>
            </a:pPr>
            <a:r>
              <a:rPr lang="en-US" sz="2000" dirty="0"/>
              <a:t>Object Lisp late 1970s</a:t>
            </a:r>
          </a:p>
          <a:p>
            <a:pPr>
              <a:buFont typeface="Wingdings" panose="05000000000000000000" pitchFamily="2" charset="2"/>
              <a:buChar char="§"/>
            </a:pPr>
            <a:r>
              <a:rPr lang="en-US" sz="2000" dirty="0"/>
              <a:t>Object Pascal mid 1980s</a:t>
            </a:r>
          </a:p>
          <a:p>
            <a:pPr>
              <a:buFont typeface="Wingdings" panose="05000000000000000000" pitchFamily="2" charset="2"/>
              <a:buChar char="§"/>
            </a:pPr>
            <a:r>
              <a:rPr lang="en-US" sz="2000" dirty="0"/>
              <a:t>C++ and Eiffel late 1980s</a:t>
            </a:r>
          </a:p>
          <a:p>
            <a:pPr>
              <a:buFont typeface="Wingdings" panose="05000000000000000000" pitchFamily="2" charset="2"/>
              <a:buChar char="§"/>
            </a:pPr>
            <a:r>
              <a:rPr lang="en-US" sz="2000" dirty="0"/>
              <a:t>Java and Python 1990s</a:t>
            </a:r>
          </a:p>
          <a:p>
            <a:pPr>
              <a:buFont typeface="Wingdings" panose="05000000000000000000" pitchFamily="2" charset="2"/>
              <a:buChar char="§"/>
            </a:pPr>
            <a:r>
              <a:rPr lang="en-US" sz="2000" dirty="0"/>
              <a:t>C# 2000s</a:t>
            </a:r>
          </a:p>
          <a:p>
            <a:pPr>
              <a:buFont typeface="Wingdings" panose="05000000000000000000" pitchFamily="2" charset="2"/>
              <a:buChar char="§"/>
            </a:pPr>
            <a:r>
              <a:rPr lang="en-US" sz="2000" dirty="0"/>
              <a:t>Go, Dart, TypeScript, Swift 2010s</a:t>
            </a:r>
          </a:p>
          <a:p>
            <a:pPr>
              <a:buFont typeface="Wingdings" panose="05000000000000000000" pitchFamily="2" charset="2"/>
              <a:buChar char="§"/>
            </a:pPr>
            <a:endParaRPr lang="en-US" sz="2000" dirty="0"/>
          </a:p>
          <a:p>
            <a:pPr marL="0" indent="0">
              <a:buNone/>
            </a:pPr>
            <a:endParaRPr lang="en-US" sz="2000" dirty="0"/>
          </a:p>
        </p:txBody>
      </p:sp>
    </p:spTree>
    <p:extLst>
      <p:ext uri="{BB962C8B-B14F-4D97-AF65-F5344CB8AC3E}">
        <p14:creationId xmlns:p14="http://schemas.microsoft.com/office/powerpoint/2010/main" val="1301488044"/>
      </p:ext>
    </p:extLst>
  </p:cSld>
  <p:clrMapOvr>
    <a:masterClrMapping/>
  </p:clrMapOvr>
  <mc:AlternateContent xmlns:mc="http://schemas.openxmlformats.org/markup-compatibility/2006" xmlns:p14="http://schemas.microsoft.com/office/powerpoint/2010/main">
    <mc:Choice Requires="p14">
      <p:transition spd="slow" p14:dur="2000" advTm="94358"/>
    </mc:Choice>
    <mc:Fallback xmlns="">
      <p:transition spd="slow" advTm="94358"/>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Language Popularity</a:t>
            </a:r>
          </a:p>
        </p:txBody>
      </p:sp>
      <p:pic>
        <p:nvPicPr>
          <p:cNvPr id="7" name="Picture 6">
            <a:extLst>
              <a:ext uri="{FF2B5EF4-FFF2-40B4-BE49-F238E27FC236}">
                <a16:creationId xmlns:a16="http://schemas.microsoft.com/office/drawing/2014/main" id="{FD2DB8A8-9A83-FD46-B98A-1ED1086FE64F}"/>
              </a:ext>
            </a:extLst>
          </p:cNvPr>
          <p:cNvPicPr>
            <a:picLocks noChangeAspect="1"/>
          </p:cNvPicPr>
          <p:nvPr/>
        </p:nvPicPr>
        <p:blipFill>
          <a:blip r:embed="rId3"/>
          <a:stretch>
            <a:fillRect/>
          </a:stretch>
        </p:blipFill>
        <p:spPr>
          <a:xfrm>
            <a:off x="3017878" y="1179871"/>
            <a:ext cx="6220512" cy="5101031"/>
          </a:xfrm>
          <a:prstGeom prst="rect">
            <a:avLst/>
          </a:prstGeom>
        </p:spPr>
      </p:pic>
    </p:spTree>
    <p:extLst>
      <p:ext uri="{BB962C8B-B14F-4D97-AF65-F5344CB8AC3E}">
        <p14:creationId xmlns:p14="http://schemas.microsoft.com/office/powerpoint/2010/main" val="344714285"/>
      </p:ext>
    </p:extLst>
  </p:cSld>
  <p:clrMapOvr>
    <a:masterClrMapping/>
  </p:clrMapOvr>
  <mc:AlternateContent xmlns:mc="http://schemas.openxmlformats.org/markup-compatibility/2006" xmlns:p14="http://schemas.microsoft.com/office/powerpoint/2010/main">
    <mc:Choice Requires="p14">
      <p:transition spd="slow" p14:dur="2000" advTm="94358"/>
    </mc:Choice>
    <mc:Fallback xmlns="">
      <p:transition spd="slow" advTm="94358"/>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B4BD8-561A-4745-A314-289FF0E3586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FCB14B7-805A-E64C-B09D-0E60A2E166CD}"/>
              </a:ext>
            </a:extLst>
          </p:cNvPr>
          <p:cNvSpPr>
            <a:spLocks noGrp="1"/>
          </p:cNvSpPr>
          <p:nvPr>
            <p:ph idx="1"/>
          </p:nvPr>
        </p:nvSpPr>
        <p:spPr/>
        <p:txBody>
          <a:bodyPr>
            <a:normAutofit fontScale="62500" lnSpcReduction="20000"/>
          </a:bodyPr>
          <a:lstStyle/>
          <a:p>
            <a:r>
              <a:rPr lang="en-US" dirty="0"/>
              <a:t>And we have and example of Abstraction.</a:t>
            </a:r>
          </a:p>
          <a:p>
            <a:endParaRPr lang="en-US" b="1" dirty="0"/>
          </a:p>
          <a:p>
            <a:r>
              <a:rPr lang="en-US" dirty="0"/>
              <a:t>Abstraction</a:t>
            </a:r>
          </a:p>
          <a:p>
            <a:r>
              <a:rPr lang="en-US" dirty="0"/>
              <a:t>Abstraction is another key concept. Something is abstract when it is a concept but is not concrete or defined enough to actually be built. Generally, in OO design, we start with abstract things, and then we build on them through inheritance. </a:t>
            </a:r>
          </a:p>
          <a:p>
            <a:r>
              <a:rPr lang="en-US" dirty="0"/>
              <a:t> </a:t>
            </a:r>
          </a:p>
          <a:p>
            <a:r>
              <a:rPr lang="en-US" dirty="0"/>
              <a:t>An </a:t>
            </a:r>
            <a:r>
              <a:rPr lang="en-US" i="1" u="sng" dirty="0"/>
              <a:t>abstract class</a:t>
            </a:r>
            <a:r>
              <a:rPr lang="en-US" dirty="0"/>
              <a:t> is one that has one or more </a:t>
            </a:r>
            <a:r>
              <a:rPr lang="en-US" i="1" dirty="0"/>
              <a:t>abstract methods</a:t>
            </a:r>
            <a:r>
              <a:rPr lang="en-US" dirty="0"/>
              <a:t>.</a:t>
            </a:r>
          </a:p>
          <a:p>
            <a:r>
              <a:rPr lang="en-US" dirty="0"/>
              <a:t>An </a:t>
            </a:r>
            <a:r>
              <a:rPr lang="en-US" i="1" dirty="0"/>
              <a:t>abstract method</a:t>
            </a:r>
            <a:r>
              <a:rPr lang="en-US" dirty="0"/>
              <a:t> is a method / function that has no body – just a name, return type, and parameters.</a:t>
            </a:r>
          </a:p>
          <a:p>
            <a:r>
              <a:rPr lang="en-US" dirty="0"/>
              <a:t>An </a:t>
            </a:r>
            <a:r>
              <a:rPr lang="en-US" i="1" u="sng" dirty="0"/>
              <a:t>interface</a:t>
            </a:r>
            <a:r>
              <a:rPr lang="en-US" dirty="0"/>
              <a:t> is the strictest interpretation of an abstract class – it is a data structure that consists entirely of abstract methods. In other words, none of its methods/functions have a body.</a:t>
            </a:r>
          </a:p>
          <a:p>
            <a:r>
              <a:rPr lang="en-US" dirty="0"/>
              <a:t> </a:t>
            </a:r>
          </a:p>
          <a:p>
            <a:r>
              <a:rPr lang="en-US" dirty="0"/>
              <a:t>Abstraction is related to inheritance. Often, when we construct families of related objects, we start the family with an abstract class that represents the least common denominator for everyone in that family. In other words, what do all classes that are part of that family have in common? We often (not always, but often) put that in an abstract class.</a:t>
            </a:r>
          </a:p>
          <a:p>
            <a:pPr marL="0" indent="0">
              <a:buNone/>
            </a:pPr>
            <a:endParaRPr lang="en-US" dirty="0"/>
          </a:p>
        </p:txBody>
      </p:sp>
    </p:spTree>
    <p:extLst>
      <p:ext uri="{BB962C8B-B14F-4D97-AF65-F5344CB8AC3E}">
        <p14:creationId xmlns:p14="http://schemas.microsoft.com/office/powerpoint/2010/main" val="3074200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761092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Cyber Security and Programming?</a:t>
            </a:r>
          </a:p>
        </p:txBody>
      </p:sp>
    </p:spTree>
    <p:extLst>
      <p:ext uri="{BB962C8B-B14F-4D97-AF65-F5344CB8AC3E}">
        <p14:creationId xmlns:p14="http://schemas.microsoft.com/office/powerpoint/2010/main" val="470491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Interfaces In Java</a:t>
            </a:r>
          </a:p>
        </p:txBody>
      </p:sp>
    </p:spTree>
    <p:extLst>
      <p:ext uri="{BB962C8B-B14F-4D97-AF65-F5344CB8AC3E}">
        <p14:creationId xmlns:p14="http://schemas.microsoft.com/office/powerpoint/2010/main" val="3761336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Interfaces In Java</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6" name="Picture 5">
            <a:extLst>
              <a:ext uri="{FF2B5EF4-FFF2-40B4-BE49-F238E27FC236}">
                <a16:creationId xmlns:a16="http://schemas.microsoft.com/office/drawing/2014/main" id="{0709CF78-B011-8F4B-BD62-3F26B2852E50}"/>
              </a:ext>
            </a:extLst>
          </p:cNvPr>
          <p:cNvPicPr>
            <a:picLocks noChangeAspect="1"/>
          </p:cNvPicPr>
          <p:nvPr/>
        </p:nvPicPr>
        <p:blipFill>
          <a:blip r:embed="rId4"/>
          <a:stretch>
            <a:fillRect/>
          </a:stretch>
        </p:blipFill>
        <p:spPr>
          <a:xfrm>
            <a:off x="7429644" y="1159336"/>
            <a:ext cx="4114800" cy="1695017"/>
          </a:xfrm>
          <a:prstGeom prst="rect">
            <a:avLst/>
          </a:prstGeom>
        </p:spPr>
      </p:pic>
    </p:spTree>
    <p:custDataLst>
      <p:tags r:id="rId1"/>
    </p:custDataLst>
    <p:extLst>
      <p:ext uri="{BB962C8B-B14F-4D97-AF65-F5344CB8AC3E}">
        <p14:creationId xmlns:p14="http://schemas.microsoft.com/office/powerpoint/2010/main" val="1879615760"/>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Interfaces In Java</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4" name="Picture 3">
            <a:extLst>
              <a:ext uri="{FF2B5EF4-FFF2-40B4-BE49-F238E27FC236}">
                <a16:creationId xmlns:a16="http://schemas.microsoft.com/office/drawing/2014/main" id="{FA35C7B9-FBB6-184C-B74B-533837F3996E}"/>
              </a:ext>
            </a:extLst>
          </p:cNvPr>
          <p:cNvPicPr>
            <a:picLocks noChangeAspect="1"/>
          </p:cNvPicPr>
          <p:nvPr/>
        </p:nvPicPr>
        <p:blipFill>
          <a:blip r:embed="rId4"/>
          <a:stretch>
            <a:fillRect/>
          </a:stretch>
        </p:blipFill>
        <p:spPr>
          <a:xfrm>
            <a:off x="7429644" y="1159336"/>
            <a:ext cx="4114800" cy="5169877"/>
          </a:xfrm>
          <a:prstGeom prst="rect">
            <a:avLst/>
          </a:prstGeom>
        </p:spPr>
      </p:pic>
    </p:spTree>
    <p:custDataLst>
      <p:tags r:id="rId1"/>
    </p:custDataLst>
    <p:extLst>
      <p:ext uri="{BB962C8B-B14F-4D97-AF65-F5344CB8AC3E}">
        <p14:creationId xmlns:p14="http://schemas.microsoft.com/office/powerpoint/2010/main" val="2873627505"/>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Interfaces In Java</a:t>
            </a:r>
          </a:p>
        </p:txBody>
      </p:sp>
      <p:sp>
        <p:nvSpPr>
          <p:cNvPr id="3" name="Content Placeholder 2"/>
          <p:cNvSpPr>
            <a:spLocks noGrp="1"/>
          </p:cNvSpPr>
          <p:nvPr>
            <p:ph idx="1"/>
          </p:nvPr>
        </p:nvSpPr>
        <p:spPr>
          <a:xfrm>
            <a:off x="838200" y="1159336"/>
            <a:ext cx="5887066" cy="3518852"/>
          </a:xfrm>
        </p:spPr>
        <p:txBody>
          <a:bodyPr>
            <a:normAutofit/>
          </a:bodyPr>
          <a:lstStyle/>
          <a:p>
            <a:pPr marL="0" indent="0">
              <a:buNone/>
            </a:pPr>
            <a:r>
              <a:rPr lang="en-US" sz="2000" dirty="0"/>
              <a:t>Within Java an Interface is an abstract type that is used to specify a set of methods that a class must implement. Interfaces are declared utilizing the “interface” keyword and contain only the method signatures comparable to declaring an abstract method within a class. </a:t>
            </a:r>
          </a:p>
          <a:p>
            <a:pPr marL="0" indent="0">
              <a:buNone/>
            </a:pPr>
            <a:r>
              <a:rPr lang="en-US" sz="2000" dirty="0"/>
              <a:t>Interfaces were introduced as an alternative to multiple inheritance. </a:t>
            </a:r>
          </a:p>
        </p:txBody>
      </p:sp>
      <p:pic>
        <p:nvPicPr>
          <p:cNvPr id="4" name="Picture 3">
            <a:extLst>
              <a:ext uri="{FF2B5EF4-FFF2-40B4-BE49-F238E27FC236}">
                <a16:creationId xmlns:a16="http://schemas.microsoft.com/office/drawing/2014/main" id="{FA35C7B9-FBB6-184C-B74B-533837F3996E}"/>
              </a:ext>
            </a:extLst>
          </p:cNvPr>
          <p:cNvPicPr>
            <a:picLocks noChangeAspect="1"/>
          </p:cNvPicPr>
          <p:nvPr/>
        </p:nvPicPr>
        <p:blipFill>
          <a:blip r:embed="rId4"/>
          <a:stretch>
            <a:fillRect/>
          </a:stretch>
        </p:blipFill>
        <p:spPr>
          <a:xfrm>
            <a:off x="7429644" y="1159336"/>
            <a:ext cx="4114800" cy="5169877"/>
          </a:xfrm>
          <a:prstGeom prst="rect">
            <a:avLst/>
          </a:prstGeom>
        </p:spPr>
      </p:pic>
      <p:cxnSp>
        <p:nvCxnSpPr>
          <p:cNvPr id="5" name="Straight Connector 4">
            <a:extLst>
              <a:ext uri="{FF2B5EF4-FFF2-40B4-BE49-F238E27FC236}">
                <a16:creationId xmlns:a16="http://schemas.microsoft.com/office/drawing/2014/main" id="{CF192F79-24CB-D743-9A58-E7588F1C6F01}"/>
              </a:ext>
            </a:extLst>
          </p:cNvPr>
          <p:cNvCxnSpPr>
            <a:cxnSpLocks/>
          </p:cNvCxnSpPr>
          <p:nvPr/>
        </p:nvCxnSpPr>
        <p:spPr>
          <a:xfrm>
            <a:off x="2472768" y="1468449"/>
            <a:ext cx="93705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FE4798C-C03D-FF4B-8D56-F86B24351D20}"/>
              </a:ext>
            </a:extLst>
          </p:cNvPr>
          <p:cNvCxnSpPr>
            <a:cxnSpLocks/>
          </p:cNvCxnSpPr>
          <p:nvPr/>
        </p:nvCxnSpPr>
        <p:spPr>
          <a:xfrm>
            <a:off x="3982020" y="1468449"/>
            <a:ext cx="135689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8B0E013-9BBC-4547-B1CC-7968CA789B57}"/>
              </a:ext>
            </a:extLst>
          </p:cNvPr>
          <p:cNvCxnSpPr>
            <a:cxnSpLocks/>
          </p:cNvCxnSpPr>
          <p:nvPr/>
        </p:nvCxnSpPr>
        <p:spPr>
          <a:xfrm>
            <a:off x="4401857" y="1733971"/>
            <a:ext cx="51422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7DD2FCB-6CE1-804A-A43D-DED83192F163}"/>
              </a:ext>
            </a:extLst>
          </p:cNvPr>
          <p:cNvCxnSpPr>
            <a:cxnSpLocks/>
          </p:cNvCxnSpPr>
          <p:nvPr/>
        </p:nvCxnSpPr>
        <p:spPr>
          <a:xfrm>
            <a:off x="5241107" y="2276012"/>
            <a:ext cx="7967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D0ED38A-534B-A54C-B096-9F7585DE463E}"/>
              </a:ext>
            </a:extLst>
          </p:cNvPr>
          <p:cNvCxnSpPr>
            <a:cxnSpLocks/>
          </p:cNvCxnSpPr>
          <p:nvPr/>
        </p:nvCxnSpPr>
        <p:spPr>
          <a:xfrm>
            <a:off x="4920798" y="2574528"/>
            <a:ext cx="1682678"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4990E9E-AD4D-9B43-AC5A-7B2B5FC35FFC}"/>
              </a:ext>
            </a:extLst>
          </p:cNvPr>
          <p:cNvCxnSpPr>
            <a:cxnSpLocks/>
          </p:cNvCxnSpPr>
          <p:nvPr/>
        </p:nvCxnSpPr>
        <p:spPr>
          <a:xfrm>
            <a:off x="920489" y="2574528"/>
            <a:ext cx="1073280" cy="0"/>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125729668"/>
      </p:ext>
    </p:extLst>
  </p:cSld>
  <p:clrMapOvr>
    <a:masterClrMapping/>
  </p:clrMapOvr>
  <mc:AlternateContent xmlns:mc="http://schemas.openxmlformats.org/markup-compatibility/2006" xmlns:p14="http://schemas.microsoft.com/office/powerpoint/2010/main">
    <mc:Choice Requires="p14">
      <p:transition spd="slow" p14:dur="2000" advTm="235273"/>
    </mc:Choice>
    <mc:Fallback xmlns="">
      <p:transition spd="slow" advTm="235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43.2|54.5"/>
</p:tagLst>
</file>

<file path=ppt/tags/tag2.xml><?xml version="1.0" encoding="utf-8"?>
<p:tagLst xmlns:a="http://schemas.openxmlformats.org/drawingml/2006/main" xmlns:r="http://schemas.openxmlformats.org/officeDocument/2006/relationships" xmlns:p="http://schemas.openxmlformats.org/presentationml/2006/main">
  <p:tag name="TIMING" val="|143.2|54.5"/>
</p:tagLst>
</file>

<file path=ppt/tags/tag3.xml><?xml version="1.0" encoding="utf-8"?>
<p:tagLst xmlns:a="http://schemas.openxmlformats.org/drawingml/2006/main" xmlns:r="http://schemas.openxmlformats.org/officeDocument/2006/relationships" xmlns:p="http://schemas.openxmlformats.org/presentationml/2006/main">
  <p:tag name="TIMING" val="|143.2|54.5"/>
</p:tagLst>
</file>

<file path=ppt/tags/tag4.xml><?xml version="1.0" encoding="utf-8"?>
<p:tagLst xmlns:a="http://schemas.openxmlformats.org/drawingml/2006/main" xmlns:r="http://schemas.openxmlformats.org/officeDocument/2006/relationships" xmlns:p="http://schemas.openxmlformats.org/presentationml/2006/main">
  <p:tag name="TIMING" val="|143.2|54.5"/>
</p:tagLst>
</file>

<file path=ppt/tags/tag5.xml><?xml version="1.0" encoding="utf-8"?>
<p:tagLst xmlns:a="http://schemas.openxmlformats.org/drawingml/2006/main" xmlns:r="http://schemas.openxmlformats.org/officeDocument/2006/relationships" xmlns:p="http://schemas.openxmlformats.org/presentationml/2006/main">
  <p:tag name="TIMING" val="|143.2|54.5"/>
</p:tagLst>
</file>

<file path=ppt/tags/tag6.xml><?xml version="1.0" encoding="utf-8"?>
<p:tagLst xmlns:a="http://schemas.openxmlformats.org/drawingml/2006/main" xmlns:r="http://schemas.openxmlformats.org/officeDocument/2006/relationships" xmlns:p="http://schemas.openxmlformats.org/presentationml/2006/main">
  <p:tag name="TIMING" val="|143.2|54.5"/>
</p:tagLst>
</file>

<file path=ppt/tags/tag7.xml><?xml version="1.0" encoding="utf-8"?>
<p:tagLst xmlns:a="http://schemas.openxmlformats.org/drawingml/2006/main" xmlns:r="http://schemas.openxmlformats.org/officeDocument/2006/relationships" xmlns:p="http://schemas.openxmlformats.org/presentationml/2006/main">
  <p:tag name="TIMING" val="|143.2|54.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2930</TotalTime>
  <Words>2300</Words>
  <Application>Microsoft Macintosh PowerPoint</Application>
  <PresentationFormat>Widescreen</PresentationFormat>
  <Paragraphs>227</Paragraphs>
  <Slides>36</Slides>
  <Notes>34</Notes>
  <HiddenSlides>8</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Wingdings</vt:lpstr>
      <vt:lpstr>Office Theme</vt:lpstr>
      <vt:lpstr>Interfaces In Java Discussion &amp; Lecture Eric Pogue</vt:lpstr>
      <vt:lpstr>Introductions</vt:lpstr>
      <vt:lpstr>Introductions</vt:lpstr>
      <vt:lpstr>PowerPoint Presentation</vt:lpstr>
      <vt:lpstr>Cyber Security and Programming?</vt:lpstr>
      <vt:lpstr>Interfaces In Java</vt:lpstr>
      <vt:lpstr>Interfaces In Java</vt:lpstr>
      <vt:lpstr>Interfaces In Java</vt:lpstr>
      <vt:lpstr>Interfaces In Java</vt:lpstr>
      <vt:lpstr>Object-Oriented Programming</vt:lpstr>
      <vt:lpstr>Object-Oriented Programming</vt:lpstr>
      <vt:lpstr>Classes</vt:lpstr>
      <vt:lpstr>Classes &amp; Objects</vt:lpstr>
      <vt:lpstr>The “Big Three” Object-Oriented Concepts</vt:lpstr>
      <vt:lpstr>More Object-Oriented Programming Concepts</vt:lpstr>
      <vt:lpstr>Encapsulation… and Information Hiding</vt:lpstr>
      <vt:lpstr>Inheritance</vt:lpstr>
      <vt:lpstr>Polymorphism</vt:lpstr>
      <vt:lpstr>More Object-Oriented Programming Concepts</vt:lpstr>
      <vt:lpstr>Abstraction</vt:lpstr>
      <vt:lpstr>Object-Oriented Programming</vt:lpstr>
      <vt:lpstr>Interfaces In Java</vt:lpstr>
      <vt:lpstr>Coding Practice:  “Shapes With Interfaces”</vt:lpstr>
      <vt:lpstr>Interfaces Across Languages</vt:lpstr>
      <vt:lpstr>Inheritance vs Interfaces</vt:lpstr>
      <vt:lpstr>Summary</vt:lpstr>
      <vt:lpstr>Questions &amp; Answers</vt:lpstr>
      <vt:lpstr>End of Session</vt:lpstr>
      <vt:lpstr>Friendly Conversation Topic  “Most developers know JavaScript — and want to know Go” </vt:lpstr>
      <vt:lpstr>Go</vt:lpstr>
      <vt:lpstr>Interested in Learning More?</vt:lpstr>
      <vt:lpstr>Interested in Learning More?</vt:lpstr>
      <vt:lpstr>Safari Books Online &amp; Lewis University</vt:lpstr>
      <vt:lpstr>Object-Oriented Programming Language History</vt:lpstr>
      <vt:lpstr>Language Popularity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Pogue, Eric</dc:creator>
  <cp:lastModifiedBy>Pogue, Eric</cp:lastModifiedBy>
  <cp:revision>31</cp:revision>
  <dcterms:created xsi:type="dcterms:W3CDTF">2020-02-22T19:48:11Z</dcterms:created>
  <dcterms:modified xsi:type="dcterms:W3CDTF">2020-02-26T03:26:11Z</dcterms:modified>
</cp:coreProperties>
</file>

<file path=docProps/thumbnail.jpeg>
</file>